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charts/chart1.xml" ContentType="application/vnd.openxmlformats-officedocument.drawingml.chart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mp4" ContentType="video/mp4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29f6efffa4c4e7c" /><Relationship Type="http://schemas.openxmlformats.org/officeDocument/2006/relationships/extended-properties" Target="/docProps/app.xml" Id="R03c61a63de204d2f" /><Relationship Type="http://schemas.openxmlformats.org/officeDocument/2006/relationships/officeDocument" Target="/ppt/presentation.xml" Id="Rfd894ba574f34f2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1338bd61d4f474b"/>
  </p:sldMasterIdLst>
  <p:notesMasterIdLst>
    <p:notesMasterId xmlns:r="http://schemas.openxmlformats.org/officeDocument/2006/relationships" r:id="R367e2c8a1dd34560"/>
  </p:notesMasterIdLst>
  <p:sldIdLst>
    <p:sldId xmlns:r="http://schemas.openxmlformats.org/officeDocument/2006/relationships" id="256" r:id="Rcf7276f7f1484849"/>
    <p:sldId xmlns:r="http://schemas.openxmlformats.org/officeDocument/2006/relationships" id="257" r:id="R4c2b1dfaef244a2e"/>
    <p:sldId xmlns:r="http://schemas.openxmlformats.org/officeDocument/2006/relationships" id="258" r:id="R3076b29f943347c1"/>
    <p:sldId xmlns:r="http://schemas.openxmlformats.org/officeDocument/2006/relationships" id="259" r:id="R6c9124deccb044a4"/>
    <p:sldId xmlns:r="http://schemas.openxmlformats.org/officeDocument/2006/relationships" id="260" r:id="R4ea0e95818004409"/>
    <p:sldId xmlns:r="http://schemas.openxmlformats.org/officeDocument/2006/relationships" id="261" r:id="R2c8e24961ae7495e"/>
    <p:sldId xmlns:r="http://schemas.openxmlformats.org/officeDocument/2006/relationships" id="262" r:id="Rd360eada2d1c44ca"/>
    <p:sldId xmlns:r="http://schemas.openxmlformats.org/officeDocument/2006/relationships" id="263" r:id="Ra736e041a0f34a6f"/>
    <p:sldId xmlns:r="http://schemas.openxmlformats.org/officeDocument/2006/relationships" id="264" r:id="Rd1334005368d4ad6"/>
    <p:sldId xmlns:r="http://schemas.openxmlformats.org/officeDocument/2006/relationships" id="265" r:id="Rf11436fe807e4af3"/>
    <p:sldId xmlns:r="http://schemas.openxmlformats.org/officeDocument/2006/relationships" id="266" r:id="R848d7fa987244d3d"/>
    <p:sldId xmlns:r="http://schemas.openxmlformats.org/officeDocument/2006/relationships" id="267" r:id="R1774ebc09f0e42d5"/>
    <p:sldId xmlns:r="http://schemas.openxmlformats.org/officeDocument/2006/relationships" id="268" r:id="R2a4b6b7045d14638"/>
    <p:sldId xmlns:r="http://schemas.openxmlformats.org/officeDocument/2006/relationships" id="269" r:id="R89a0e9d6d191468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ab0d5cccb5f4852" /><Relationship Type="http://schemas.openxmlformats.org/officeDocument/2006/relationships/slideMaster" Target="/ppt/slideMasters/slideMaster1.xml" Id="R41338bd61d4f474b" /><Relationship Type="http://schemas.openxmlformats.org/officeDocument/2006/relationships/notesMaster" Target="/ppt/notesMasters/notesMaster1.xml" Id="R367e2c8a1dd34560" /><Relationship Type="http://schemas.openxmlformats.org/officeDocument/2006/relationships/presProps" Target="/ppt/presProps.xml" Id="Rea55abd60cc64a05" /><Relationship Type="http://schemas.openxmlformats.org/officeDocument/2006/relationships/tableStyles" Target="/ppt/tableStyles.xml" Id="R4c675a86c8894d20" /><Relationship Type="http://schemas.openxmlformats.org/officeDocument/2006/relationships/slide" Target="/ppt/slides/slide1.xml" Id="Rcf7276f7f1484849" /><Relationship Type="http://schemas.openxmlformats.org/officeDocument/2006/relationships/slide" Target="/ppt/slides/slide2.xml" Id="R4c2b1dfaef244a2e" /><Relationship Type="http://schemas.openxmlformats.org/officeDocument/2006/relationships/slide" Target="/ppt/slides/slide3.xml" Id="R3076b29f943347c1" /><Relationship Type="http://schemas.openxmlformats.org/officeDocument/2006/relationships/slide" Target="/ppt/slides/slide4.xml" Id="R6c9124deccb044a4" /><Relationship Type="http://schemas.openxmlformats.org/officeDocument/2006/relationships/slide" Target="/ppt/slides/slide5.xml" Id="R4ea0e95818004409" /><Relationship Type="http://schemas.openxmlformats.org/officeDocument/2006/relationships/slide" Target="/ppt/slides/slide6.xml" Id="R2c8e24961ae7495e" /><Relationship Type="http://schemas.openxmlformats.org/officeDocument/2006/relationships/slide" Target="/ppt/slides/slide7.xml" Id="Rd360eada2d1c44ca" /><Relationship Type="http://schemas.openxmlformats.org/officeDocument/2006/relationships/slide" Target="/ppt/slides/slide8.xml" Id="Ra736e041a0f34a6f" /><Relationship Type="http://schemas.openxmlformats.org/officeDocument/2006/relationships/slide" Target="/ppt/slides/slide9.xml" Id="Rd1334005368d4ad6" /><Relationship Type="http://schemas.openxmlformats.org/officeDocument/2006/relationships/slide" Target="/ppt/slides/slide10.xml" Id="Rf11436fe807e4af3" /><Relationship Type="http://schemas.openxmlformats.org/officeDocument/2006/relationships/slide" Target="/ppt/slides/slide11.xml" Id="R848d7fa987244d3d" /><Relationship Type="http://schemas.openxmlformats.org/officeDocument/2006/relationships/slide" Target="/ppt/slides/slide12.xml" Id="R1774ebc09f0e42d5" /><Relationship Type="http://schemas.openxmlformats.org/officeDocument/2006/relationships/slide" Target="/ppt/slides/slide13.xml" Id="R2a4b6b7045d14638" /><Relationship Type="http://schemas.openxmlformats.org/officeDocument/2006/relationships/slide" Target="/ppt/slides/slide14.xml" Id="R89a0e9d6d191468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61fb0cf20fa4d3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15dbcbc104a40a5" /><Relationship Type="http://schemas.openxmlformats.org/officeDocument/2006/relationships/notesMaster" Target="/ppt/notesMasters/notesMaster1.xml" Id="Rb1cb6593d5d1415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182649b281742e8" /><Relationship Type="http://schemas.openxmlformats.org/officeDocument/2006/relationships/notesMaster" Target="/ppt/notesMasters/notesMaster1.xml" Id="R4be5a1573c6e40b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0e8bfdcce454eed" /><Relationship Type="http://schemas.openxmlformats.org/officeDocument/2006/relationships/notesMaster" Target="/ppt/notesMasters/notesMaster1.xml" Id="R1a9e90eb9136495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3838fc6856847de" /><Relationship Type="http://schemas.openxmlformats.org/officeDocument/2006/relationships/notesMaster" Target="/ppt/notesMasters/notesMaster1.xml" Id="R21771d6a25194ff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6c29c2d34e24bbe" /><Relationship Type="http://schemas.openxmlformats.org/officeDocument/2006/relationships/notesMaster" Target="/ppt/notesMasters/notesMaster1.xml" Id="R3b2cdc6e4ce6488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6252a4718db420d" /><Relationship Type="http://schemas.openxmlformats.org/officeDocument/2006/relationships/notesMaster" Target="/ppt/notesMasters/notesMaster1.xml" Id="Rec4e565f78fe4ee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2c768d2d5a04967" /><Relationship Type="http://schemas.openxmlformats.org/officeDocument/2006/relationships/notesMaster" Target="/ppt/notesMasters/notesMaster1.xml" Id="Re3ebc8352bf4490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3b9717ff6d44bef" /><Relationship Type="http://schemas.openxmlformats.org/officeDocument/2006/relationships/notesMaster" Target="/ppt/notesMasters/notesMaster1.xml" Id="R1f7c3a761a9f4f9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e650634d8fb4eeb" /><Relationship Type="http://schemas.openxmlformats.org/officeDocument/2006/relationships/notesMaster" Target="/ppt/notesMasters/notesMaster1.xml" Id="Rcc538381f1984ed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6f7bfbd86a04593" /><Relationship Type="http://schemas.openxmlformats.org/officeDocument/2006/relationships/notesMaster" Target="/ppt/notesMasters/notesMaster1.xml" Id="R7bbbb53288fa4cc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3b8a44c17674dda" /><Relationship Type="http://schemas.openxmlformats.org/officeDocument/2006/relationships/notesMaster" Target="/ppt/notesMasters/notesMaster1.xml" Id="Rc3978c26c4a7415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042de19990e496c" /><Relationship Type="http://schemas.openxmlformats.org/officeDocument/2006/relationships/notesMaster" Target="/ppt/notesMasters/notesMaster1.xml" Id="R261242dafb3a42e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e44e7746484467c" /><Relationship Type="http://schemas.openxmlformats.org/officeDocument/2006/relationships/notesMaster" Target="/ppt/notesMasters/notesMaster1.xml" Id="Rb7492eb1e87d4be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53ea5c9d1e046cb" /><Relationship Type="http://schemas.openxmlformats.org/officeDocument/2006/relationships/notesMaster" Target="/ppt/notesMasters/notesMaster1.xml" Id="R6051860947514d9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Rasuwa</a:t>
            </a:r>
          </a:p>
          <a:p xmlns:a="http://schemas.openxmlformats.org/drawingml/2006/main">
            <a:r>
              <a:t>26 August 2026 • Nepal</a:t>
            </a:r>
          </a:p>
          <a:p xmlns:a="http://schemas.openxmlformats.org/drawingml/2006/main">
            <a:r>
              <a:t>Engineering and disaster-risk briefing</a:t>
            </a:r>
          </a:p>
          <a:p xmlns:a="http://schemas.openxmlformats.org/drawingml/2006/main">
            <a:r>
              <a:t>Evidence reviewed 10 September 2026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USGS. 2026 Nepal Debris Avalanche and Flash Flood. 2026-08-28. https://www.usgs.gov/programs/landslide-hazards/science/2026-nepal-debris-avalanche-and-flash-flood</a:t>
            </a:r>
          </a:p>
          <a:p xmlns:a="http://schemas.openxmlformats.org/drawingml/2006/main">
            <a:r>
              <a:t>Scope: Preliminary source failure; unresolved landslide/glacier-collapse distinction; approximately 100 km route; collapse-generated seismic signal.</a:t>
            </a:r>
          </a:p>
          <a:p xmlns:a="http://schemas.openxmlformats.org/drawingml/2006/main">
            <a:r>
              <a:t>Limit: Response page frozen after 28 August. Preliminary findings.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Media credits</a:t>
            </a:r>
          </a:p>
          <a:p xmlns:a="http://schemas.openxmlformats.org/drawingml/2006/main">
            <a:r>
              <a:t>USGS, 2026. Embedded preliminary disclaimer and OSM/Esri basemap credit retained. / Public domain (USGS)</a:t>
            </a:r>
          </a:p>
          <a:p xmlns:a="http://schemas.openxmlformats.org/drawingml/2006/main">
            <a:r>
              <a:t>contains modified Copernicus Sentinel data (2026) and Landsat-9 data, processed by ESA / CC BY 4.0</a:t>
            </a:r>
          </a:p>
          <a:p xmlns:a="http://schemas.openxmlformats.org/drawingml/2006/main">
            <a:r>
              <a:t>contains modified Copernicus Sentinel data (2026) and Landsat-9 data, processed by ESA / CC BY 4.0</a:t>
            </a:r>
          </a:p>
          <a:p xmlns:a="http://schemas.openxmlformats.org/drawingml/2006/main">
            <a:r>
              <a:t>Evidence reviewed 10 September 2026. No independent human peer review.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loss extends far downstream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At least 1,300: deaths reported by AP on 7 September</a:t>
            </a:r>
          </a:p>
          <a:p xmlns:a="http://schemas.openxmlformats.org/drawingml/2006/main">
            <a:r>
              <a:t>A dated report, not the final toll</a:t>
            </a:r>
          </a:p>
          <a:p xmlns:a="http://schemas.openxmlformats.org/drawingml/2006/main">
            <a:r>
              <a:t>84,270: people affected in UNICEF's 4 September assessment</a:t>
            </a:r>
          </a:p>
          <a:p xmlns:a="http://schemas.openxmlformats.org/drawingml/2006/main">
            <a:r>
              <a:t>17 municipalities in six districts</a:t>
            </a:r>
          </a:p>
          <a:p xmlns:a="http://schemas.openxmlformats.org/drawingml/2006/main">
            <a:r>
              <a:t>Missing-person lists and recovered bodies can overlap. Do not add them.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Associated Press. Nepal holds a day of mourning after floods kill at least 1,300 people. 2026-09-07. https://apnews.com/article/f5477d09ca1c56541450828302818d73</a:t>
            </a:r>
          </a:p>
          <a:p xmlns:a="http://schemas.openxmlformats.org/drawingml/2006/main">
            <a:r>
              <a:t>Scope: Dated report of at least 1,300 deaths and national mourning.</a:t>
            </a:r>
          </a:p>
          <a:p xmlns:a="http://schemas.openxmlformats.org/drawingml/2006/main">
            <a:r>
              <a:t>Limit: News-feed result read; direct article fetch failed. Figure not presented as latest or final.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UNICEF Nepal. Humanitarian Situation Report No. 2, Rasuwa Flood. 2026-09-04. https://www.unicef.org/nepal/media/31141/file/UNICEF%20Nepal%20-%20Humanitarian%20Situation%20Report%20No.%202%20(Rasuwa%20Flood).pdf.pdf</a:t>
            </a:r>
          </a:p>
          <a:p xmlns:a="http://schemas.openxmlformats.org/drawingml/2006/main">
            <a:r>
              <a:t>Scope: Pages 1–3: 84,270 affected; 32,021 children; 17 municipalities/six districts; 50 water systems and at least 20 schools damaged.</a:t>
            </a:r>
          </a:p>
          <a:p xmlns:a="http://schemas.openxmlformats.org/drawingml/2006/main">
            <a:r>
              <a:t>Limit: Dated humanitarian assessment; distinct from legal declaration coverage and casualty registers.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Media credits</a:t>
            </a:r>
          </a:p>
          <a:p xmlns:a="http://schemas.openxmlformats.org/drawingml/2006/main">
            <a:r>
              <a:t>USGS, 2026. Embedded preliminary disclaimer and OSM/Esri basemap credit retained. / Public domain (USGS)</a:t>
            </a:r>
          </a:p>
          <a:p xmlns:a="http://schemas.openxmlformats.org/drawingml/2006/main">
            <a:r>
              <a:t>contains modified Copernicus Sentinel data (2026) and Landsat-9 data, processed by ESA / CC BY 4.0</a:t>
            </a:r>
          </a:p>
          <a:p xmlns:a="http://schemas.openxmlformats.org/drawingml/2006/main">
            <a:r>
              <a:t>contains modified Copernicus Sentinel data (2026) and Landsat-9 data, processed by ESA / CC BY 4.0</a:t>
            </a:r>
          </a:p>
          <a:p xmlns:a="http://schemas.openxmlformats.org/drawingml/2006/main">
            <a:r>
              <a:t>Evidence reviewed 10 September 2026. No independent human peer review.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connected valley corridor</a:t>
            </a:r>
          </a:p>
          <a:p xmlns:a="http://schemas.openxmlformats.org/drawingml/2006/main">
            <a:r>
              <a:t>USGS describes approximately 100 km of debris flow and flooding.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Preliminary response mapping. Not a design inundation surface or current safety boundary.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USGS. 2026 Nepal Debris Avalanche and Flash Flood. 2026-08-28. https://www.usgs.gov/programs/landslide-hazards/science/2026-nepal-debris-avalanche-and-flash-flood</a:t>
            </a:r>
          </a:p>
          <a:p xmlns:a="http://schemas.openxmlformats.org/drawingml/2006/main">
            <a:r>
              <a:t>Scope: Preliminary source failure; unresolved landslide/glacier-collapse distinction; approximately 100 km route; collapse-generated seismic signal.</a:t>
            </a:r>
          </a:p>
          <a:p xmlns:a="http://schemas.openxmlformats.org/drawingml/2006/main">
            <a:r>
              <a:t>Limit: Response page frozen after 28 August. Preliminary findings.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USGS. 2026 Nepal Debris Avalanche and Flash Flood Map. 2026-08-27. https://www.usgs.gov/media/images/2026-nepal-debris-avalanche-and-flash-flood-map</a:t>
            </a:r>
          </a:p>
          <a:p xmlns:a="http://schemas.openxmlformats.org/drawingml/2006/main">
            <a:r>
              <a:t>Scope: Preliminary corridor map; public-domain usage declaration.</a:t>
            </a:r>
          </a:p>
          <a:p xmlns:a="http://schemas.openxmlformats.org/drawingml/2006/main">
            <a:r>
              <a:t>Limit: Retain embedded disclaimer and basemap credits.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Media credits</a:t>
            </a:r>
          </a:p>
          <a:p xmlns:a="http://schemas.openxmlformats.org/drawingml/2006/main">
            <a:r>
              <a:t>USGS, 2026. Embedded preliminary disclaimer and OSM/Esri basemap credit retained. / Public domain (USGS)</a:t>
            </a:r>
          </a:p>
          <a:p xmlns:a="http://schemas.openxmlformats.org/drawingml/2006/main">
            <a:r>
              <a:t>contains modified Copernicus Sentinel data (2026) and Landsat-9 data, processed by ESA / CC BY 4.0</a:t>
            </a:r>
          </a:p>
          <a:p xmlns:a="http://schemas.openxmlformats.org/drawingml/2006/main">
            <a:r>
              <a:t>contains modified Copernicus Sentinel data (2026) and Landsat-9 data, processed by ESA / CC BY 4.0</a:t>
            </a:r>
          </a:p>
          <a:p xmlns:a="http://schemas.openxmlformats.org/drawingml/2006/main">
            <a:r>
              <a:t>Evidence reviewed 10 September 2026. No independent human peer review.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Two observations of the source area</a:t>
            </a:r>
          </a:p>
          <a:p xmlns:a="http://schemas.openxmlformats.org/drawingml/2006/main">
            <a:r>
              <a:t>24 August: Sentinel-2     •     26 August: Landsat-9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Shortwave-infrared composites • Different sensors and cloud conditions • Full source annotations retained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ESA. Nepal glacier collapse and flood – before and after. 2026-08-31. https://www.esa.int/ESA_Multimedia/Images/2026/08/Nepal_glacier_collapse_and_flood_before_and_after</a:t>
            </a:r>
          </a:p>
          <a:p xmlns:a="http://schemas.openxmlformats.org/drawingml/2006/main">
            <a:r>
              <a:t>Scope: 24 August Sentinel-2 / 26 August Landsat-9 image dates, shortwave-infrared processing and CC BY 4.0 licence.</a:t>
            </a:r>
          </a:p>
          <a:p xmlns:a="http://schemas.openxmlformats.org/drawingml/2006/main">
            <a:r>
              <a:t>Limit: Different sensors; cloud obscuration; images do not establish failure volumes.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Media credits</a:t>
            </a:r>
          </a:p>
          <a:p xmlns:a="http://schemas.openxmlformats.org/drawingml/2006/main">
            <a:r>
              <a:t>USGS, 2026. Embedded preliminary disclaimer and OSM/Esri basemap credit retained. / Public domain (USGS)</a:t>
            </a:r>
          </a:p>
          <a:p xmlns:a="http://schemas.openxmlformats.org/drawingml/2006/main">
            <a:r>
              <a:t>contains modified Copernicus Sentinel data (2026) and Landsat-9 data, processed by ESA / CC BY 4.0</a:t>
            </a:r>
          </a:p>
          <a:p xmlns:a="http://schemas.openxmlformats.org/drawingml/2006/main">
            <a:r>
              <a:t>contains modified Copernicus Sentinel data (2026) and Landsat-9 data, processed by ESA / CC BY 4.0</a:t>
            </a:r>
          </a:p>
          <a:p xmlns:a="http://schemas.openxmlformats.org/drawingml/2006/main">
            <a:r>
              <a:t>Evidence reviewed 10 September 2026. No independent human peer review.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trigger remains provisional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USGS, 28 August: Rapid slope failure involving a glacier.</a:t>
            </a:r>
          </a:p>
          <a:p xmlns:a="http://schemas.openxmlformats.org/drawingml/2006/main">
            <a:r>
              <a:t>Unresolved: landslide incorporating ice or glacier collapse.</a:t>
            </a:r>
          </a:p>
          <a:p xmlns:a="http://schemas.openxmlformats.org/drawingml/2006/main">
            <a:r>
              <a:t>Seismic interpretation: The slope failure generated an M5.2-equivalent signal.</a:t>
            </a:r>
          </a:p>
          <a:p xmlns:a="http://schemas.openxmlformats.org/drawingml/2006/main">
            <a:r>
              <a:t>This is not proof of a tectonic earthquake trigger.</a:t>
            </a:r>
          </a:p>
          <a:p xmlns:a="http://schemas.openxmlformats.org/drawingml/2006/main">
            <a:r>
              <a:t>Causal limits: Glacier involvement alone does not establish a lake outburst.</a:t>
            </a:r>
          </a:p>
          <a:p xmlns:a="http://schemas.openxmlformats.org/drawingml/2006/main">
            <a:r>
              <a:t>Event-specific climate attribution remains unresolved.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USGS. 2026 Nepal Debris Avalanche and Flash Flood. 2026-08-28. https://www.usgs.gov/programs/landslide-hazards/science/2026-nepal-debris-avalanche-and-flash-flood</a:t>
            </a:r>
          </a:p>
          <a:p xmlns:a="http://schemas.openxmlformats.org/drawingml/2006/main">
            <a:r>
              <a:t>Scope: Preliminary source failure; unresolved landslide/glacier-collapse distinction; approximately 100 km route; collapse-generated seismic signal.</a:t>
            </a:r>
          </a:p>
          <a:p xmlns:a="http://schemas.openxmlformats.org/drawingml/2006/main">
            <a:r>
              <a:t>Limit: Response page frozen after 28 August. Preliminary findings.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ICIMOD. Major flash flood sweeps through Nepal's Rasuwa district. 2026-08-27. https://www.icimod.org/press-release/major-flash-flood-sweeps-through-nepals-rasuwa-district-raising-fears-of-further-downstream-flooding/</a:t>
            </a:r>
          </a:p>
          <a:p xmlns:a="http://schemas.openxmlformats.org/drawingml/2006/main">
            <a:r>
              <a:t>Scope: Avalanche and temporary blockage hypotheses; reported stage rises; monitoring damage; event-attribution limits.</a:t>
            </a:r>
          </a:p>
          <a:p xmlns:a="http://schemas.openxmlformats.org/drawingml/2006/main">
            <a:r>
              <a:t>Limit: Early advisory. Later USGS interpretation governs seismic wording. Reported rises are not design loads.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Media credits</a:t>
            </a:r>
          </a:p>
          <a:p xmlns:a="http://schemas.openxmlformats.org/drawingml/2006/main">
            <a:r>
              <a:t>USGS, 2026. Embedded preliminary disclaimer and OSM/Esri basemap credit retained. / Public domain (USGS)</a:t>
            </a:r>
          </a:p>
          <a:p xmlns:a="http://schemas.openxmlformats.org/drawingml/2006/main">
            <a:r>
              <a:t>contains modified Copernicus Sentinel data (2026) and Landsat-9 data, processed by ESA / CC BY 4.0</a:t>
            </a:r>
          </a:p>
          <a:p xmlns:a="http://schemas.openxmlformats.org/drawingml/2006/main">
            <a:r>
              <a:t>contains modified Copernicus Sentinel data (2026) and Landsat-9 data, processed by ESA / CC BY 4.0</a:t>
            </a:r>
          </a:p>
          <a:p xmlns:a="http://schemas.openxmlformats.org/drawingml/2006/main">
            <a:r>
              <a:t>Evidence reviewed 10 September 2026. No independent human peer review.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Evidence matures on different clocks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26 AUG: Disaster and post-event Landsat observation</a:t>
            </a:r>
          </a:p>
          <a:p xmlns:a="http://schemas.openxmlformats.org/drawingml/2006/main">
            <a:r>
              <a:t>28 AUG: USGS publishes provisional findings</a:t>
            </a:r>
          </a:p>
          <a:p xmlns:a="http://schemas.openxmlformats.org/drawingml/2006/main">
            <a:r>
              <a:t>04 SEP: UNICEF dates its population and service assessment</a:t>
            </a:r>
          </a:p>
          <a:p xmlns:a="http://schemas.openxmlformats.org/drawingml/2006/main">
            <a:r>
              <a:t>09 SEP: WHO reports strengthened health surveillance</a:t>
            </a:r>
          </a:p>
          <a:p xmlns:a="http://schemas.openxmlformats.org/drawingml/2006/main">
            <a:r>
              <a:t>Publication dates and observation dates are different. This is not a flood-arrival timeline.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USGS. 2026 Nepal Debris Avalanche and Flash Flood. 2026-08-28. https://www.usgs.gov/programs/landslide-hazards/science/2026-nepal-debris-avalanche-and-flash-flood</a:t>
            </a:r>
          </a:p>
          <a:p xmlns:a="http://schemas.openxmlformats.org/drawingml/2006/main">
            <a:r>
              <a:t>Scope: Preliminary source failure; unresolved landslide/glacier-collapse distinction; approximately 100 km route; collapse-generated seismic signal.</a:t>
            </a:r>
          </a:p>
          <a:p xmlns:a="http://schemas.openxmlformats.org/drawingml/2006/main">
            <a:r>
              <a:t>Limit: Response page frozen after 28 August. Preliminary findings.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ESA. Nepal glacier collapse and flood – before and after. 2026-08-31. https://www.esa.int/ESA_Multimedia/Images/2026/08/Nepal_glacier_collapse_and_flood_before_and_after</a:t>
            </a:r>
          </a:p>
          <a:p xmlns:a="http://schemas.openxmlformats.org/drawingml/2006/main">
            <a:r>
              <a:t>Scope: 24 August Sentinel-2 / 26 August Landsat-9 image dates, shortwave-infrared processing and CC BY 4.0 licence.</a:t>
            </a:r>
          </a:p>
          <a:p xmlns:a="http://schemas.openxmlformats.org/drawingml/2006/main">
            <a:r>
              <a:t>Limit: Different sensors; cloud obscuration; images do not establish failure volumes.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UNICEF Nepal. Humanitarian Situation Report No. 2, Rasuwa Flood. 2026-09-04. https://www.unicef.org/nepal/media/31141/file/UNICEF%20Nepal%20-%20Humanitarian%20Situation%20Report%20No.%202%20(Rasuwa%20Flood).pdf.pdf</a:t>
            </a:r>
          </a:p>
          <a:p xmlns:a="http://schemas.openxmlformats.org/drawingml/2006/main">
            <a:r>
              <a:t>Scope: Pages 1–3: 84,270 affected; 32,021 children; 17 municipalities/six districts; 50 water systems and at least 20 schools damaged.</a:t>
            </a:r>
          </a:p>
          <a:p xmlns:a="http://schemas.openxmlformats.org/drawingml/2006/main">
            <a:r>
              <a:t>Limit: Dated humanitarian assessment; distinct from legal declaration coverage and casualty registers.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WHO Nepal. Strengthening post-disaster surveillance after Nepal's flash floods. 2026-09-09. https://www.who.int/nepal/news/detail/09-09-2026-strengthening-post-disaster-surveillance-after-nepal-s-flash-floods</a:t>
            </a:r>
          </a:p>
          <a:p xmlns:a="http://schemas.openxmlformats.org/drawingml/2006/main">
            <a:r>
              <a:t>Scope: Surveillance strengthened; 4 September fever/rash signal investigated without confirmation of a common febrile-rash outbreak.</a:t>
            </a:r>
          </a:p>
          <a:p xmlns:a="http://schemas.openxmlformats.org/drawingml/2006/main">
            <a:r>
              <a:t>Limit: No claim that all health risks have ended.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Media credits</a:t>
            </a:r>
          </a:p>
          <a:p xmlns:a="http://schemas.openxmlformats.org/drawingml/2006/main">
            <a:r>
              <a:t>USGS, 2026. Embedded preliminary disclaimer and OSM/Esri basemap credit retained. / Public domain (USGS)</a:t>
            </a:r>
          </a:p>
          <a:p xmlns:a="http://schemas.openxmlformats.org/drawingml/2006/main">
            <a:r>
              <a:t>contains modified Copernicus Sentinel data (2026) and Landsat-9 data, processed by ESA / CC BY 4.0</a:t>
            </a:r>
          </a:p>
          <a:p xmlns:a="http://schemas.openxmlformats.org/drawingml/2006/main">
            <a:r>
              <a:t>contains modified Copernicus Sentinel data (2026) and Landsat-9 data, processed by ESA / CC BY 4.0</a:t>
            </a:r>
          </a:p>
          <a:p xmlns:a="http://schemas.openxmlformats.org/drawingml/2006/main">
            <a:r>
              <a:t>Evidence reviewed 10 September 2026. No independent human peer review.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stage rise is not a design load</a:t>
            </a:r>
          </a:p>
          <a:p xmlns:a="http://schemas.openxmlformats.org/drawingml/2006/main">
            <a:r>
              <a:t>River-level rises reported by ICIMOD, 26 August advisory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Metres of reported stage rise over roughly 30 minutes. Not settlement flood depth, discharge or structural load.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ICIMOD. Major flash flood sweeps through Nepal's Rasuwa district. 2026-08-27. https://www.icimod.org/press-release/major-flash-flood-sweeps-through-nepals-rasuwa-district-raising-fears-of-further-downstream-flooding/</a:t>
            </a:r>
          </a:p>
          <a:p xmlns:a="http://schemas.openxmlformats.org/drawingml/2006/main">
            <a:r>
              <a:t>Scope: Avalanche and temporary blockage hypotheses; reported stage rises; monitoring damage; event-attribution limits.</a:t>
            </a:r>
          </a:p>
          <a:p xmlns:a="http://schemas.openxmlformats.org/drawingml/2006/main">
            <a:r>
              <a:t>Limit: Early advisory. Later USGS interpretation governs seismic wording. Reported rises are not design loads.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Media credits</a:t>
            </a:r>
          </a:p>
          <a:p xmlns:a="http://schemas.openxmlformats.org/drawingml/2006/main">
            <a:r>
              <a:t>USGS, 2026. Embedded preliminary disclaimer and OSM/Esri basemap credit retained. / Public domain (USGS)</a:t>
            </a:r>
          </a:p>
          <a:p xmlns:a="http://schemas.openxmlformats.org/drawingml/2006/main">
            <a:r>
              <a:t>contains modified Copernicus Sentinel data (2026) and Landsat-9 data, processed by ESA / CC BY 4.0</a:t>
            </a:r>
          </a:p>
          <a:p xmlns:a="http://schemas.openxmlformats.org/drawingml/2006/main">
            <a:r>
              <a:t>contains modified Copernicus Sentinel data (2026) and Landsat-9 data, processed by ESA / CC BY 4.0</a:t>
            </a:r>
          </a:p>
          <a:p xmlns:a="http://schemas.openxmlformats.org/drawingml/2006/main">
            <a:r>
              <a:t>Evidence reviewed 10 September 2026. No independent human peer review.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corridor is the engineering unit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 and route: Constrain failure geometry, water sources, entrainment and possible blockages.</a:t>
            </a:r>
          </a:p>
          <a:p xmlns:a="http://schemas.openxmlformats.org/drawingml/2006/main">
            <a:r>
              <a:t>Shared dependencies: Trace common access roads, power and communications across sites.</a:t>
            </a:r>
          </a:p>
          <a:p xmlns:a="http://schemas.openxmlformats.org/drawingml/2006/main">
            <a:r>
              <a:t>Required functions: Separate damaged structures, deliberate shutdowns and loss of service.</a:t>
            </a:r>
          </a:p>
          <a:p xmlns:a="http://schemas.openxmlformats.org/drawingml/2006/main">
            <a:r>
              <a:t>Engineering synthesis: investigation priorities, not established site-specific failure findings.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USGS. 2026 Nepal Debris Avalanche and Flash Flood. 2026-08-28. https://www.usgs.gov/programs/landslide-hazards/science/2026-nepal-debris-avalanche-and-flash-flood</a:t>
            </a:r>
          </a:p>
          <a:p xmlns:a="http://schemas.openxmlformats.org/drawingml/2006/main">
            <a:r>
              <a:t>Scope: Preliminary source failure; unresolved landslide/glacier-collapse distinction; approximately 100 km route; collapse-generated seismic signal.</a:t>
            </a:r>
          </a:p>
          <a:p xmlns:a="http://schemas.openxmlformats.org/drawingml/2006/main">
            <a:r>
              <a:t>Limit: Response page frozen after 28 August. Preliminary findings.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WHO Nepal. Strengthening post-disaster surveillance after Nepal's flash floods. 2026-09-09. https://www.who.int/nepal/news/detail/09-09-2026-strengthening-post-disaster-surveillance-after-nepal-s-flash-floods</a:t>
            </a:r>
          </a:p>
          <a:p xmlns:a="http://schemas.openxmlformats.org/drawingml/2006/main">
            <a:r>
              <a:t>Scope: Surveillance strengthened; 4 September fever/rash signal investigated without confirmation of a common febrile-rash outbreak.</a:t>
            </a:r>
          </a:p>
          <a:p xmlns:a="http://schemas.openxmlformats.org/drawingml/2006/main">
            <a:r>
              <a:t>Limit: No claim that all health risks have ended.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Media credits</a:t>
            </a:r>
          </a:p>
          <a:p xmlns:a="http://schemas.openxmlformats.org/drawingml/2006/main">
            <a:r>
              <a:t>USGS, 2026. Embedded preliminary disclaimer and OSM/Esri basemap credit retained. / Public domain (USGS)</a:t>
            </a:r>
          </a:p>
          <a:p xmlns:a="http://schemas.openxmlformats.org/drawingml/2006/main">
            <a:r>
              <a:t>contains modified Copernicus Sentinel data (2026) and Landsat-9 data, processed by ESA / CC BY 4.0</a:t>
            </a:r>
          </a:p>
          <a:p xmlns:a="http://schemas.openxmlformats.org/drawingml/2006/main">
            <a:r>
              <a:t>contains modified Copernicus Sentinel data (2026) and Landsat-9 data, processed by ESA / CC BY 4.0</a:t>
            </a:r>
          </a:p>
          <a:p xmlns:a="http://schemas.openxmlformats.org/drawingml/2006/main">
            <a:r>
              <a:t>Evidence reviewed 10 September 2026. No independent human peer review.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Warning needs an auditable chain</a:t>
            </a:r>
          </a:p>
          <a:p xmlns:a="http://schemas.openxmlformats.org/drawingml/2006/main">
            <a:r>
              <a:t>Detection • Interpretation • Authorisation</a:t>
            </a:r>
          </a:p>
          <a:p xmlns:a="http://schemas.openxmlformats.org/drawingml/2006/main">
            <a:r>
              <a:t>Transmission • Receipt • Protective action</a:t>
            </a:r>
          </a:p>
          <a:p xmlns:a="http://schemas.openxmlformats.org/drawingml/2006/main">
            <a:r>
              <a:t>Record the time and owner of each step.</a:t>
            </a:r>
          </a:p>
          <a:p xmlns:a="http://schemas.openxmlformats.org/drawingml/2006/main">
            <a:r>
              <a:t>Test loss of a station, power or communications.</a:t>
            </a:r>
          </a:p>
          <a:p xmlns:a="http://schemas.openxmlformats.org/drawingml/2006/main">
            <a:r>
              <a:t>Verify that people can act on the message.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Proposed review method. No claim that a particular warning would have prevented this disaster.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ICIMOD. Major flash flood sweeps through Nepal's Rasuwa district. 2026-08-27. https://www.icimod.org/press-release/major-flash-flood-sweeps-through-nepals-rasuwa-district-raising-fears-of-further-downstream-flooding/</a:t>
            </a:r>
          </a:p>
          <a:p xmlns:a="http://schemas.openxmlformats.org/drawingml/2006/main">
            <a:r>
              <a:t>Scope: Avalanche and temporary blockage hypotheses; reported stage rises; monitoring damage; event-attribution limits.</a:t>
            </a:r>
          </a:p>
          <a:p xmlns:a="http://schemas.openxmlformats.org/drawingml/2006/main">
            <a:r>
              <a:t>Limit: Early advisory. Later USGS interpretation governs seismic wording. Reported rises are not design loads.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Media credits</a:t>
            </a:r>
          </a:p>
          <a:p xmlns:a="http://schemas.openxmlformats.org/drawingml/2006/main">
            <a:r>
              <a:t>USGS, 2026. Embedded preliminary disclaimer and OSM/Esri basemap credit retained. / Public domain (USGS)</a:t>
            </a:r>
          </a:p>
          <a:p xmlns:a="http://schemas.openxmlformats.org/drawingml/2006/main">
            <a:r>
              <a:t>contains modified Copernicus Sentinel data (2026) and Landsat-9 data, processed by ESA / CC BY 4.0</a:t>
            </a:r>
          </a:p>
          <a:p xmlns:a="http://schemas.openxmlformats.org/drawingml/2006/main">
            <a:r>
              <a:t>contains modified Copernicus Sentinel data (2026) and Landsat-9 data, processed by ESA / CC BY 4.0</a:t>
            </a:r>
          </a:p>
          <a:p xmlns:a="http://schemas.openxmlformats.org/drawingml/2006/main">
            <a:r>
              <a:t>Evidence reviewed 10 September 2026. No independent human peer review.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Recovery depends on essential services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50: water systems damaged</a:t>
            </a:r>
          </a:p>
          <a:p xmlns:a="http://schemas.openxmlformats.org/drawingml/2006/main">
            <a:r>
              <a:t>At least 20: schools damaged</a:t>
            </a:r>
          </a:p>
          <a:p xmlns:a="http://schemas.openxmlformats.org/drawingml/2006/main">
            <a:r>
              <a:t>UNICEF assessment, 4 September 2026. Damage counts do not measure the number of people served.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UNICEF Nepal. Humanitarian Situation Report No. 2, Rasuwa Flood. 2026-09-04. https://www.unicef.org/nepal/media/31141/file/UNICEF%20Nepal%20-%20Humanitarian%20Situation%20Report%20No.%202%20(Rasuwa%20Flood).pdf.pdf</a:t>
            </a:r>
          </a:p>
          <a:p xmlns:a="http://schemas.openxmlformats.org/drawingml/2006/main">
            <a:r>
              <a:t>Scope: Pages 1–3: 84,270 affected; 32,021 children; 17 municipalities/six districts; 50 water systems and at least 20 schools damaged.</a:t>
            </a:r>
          </a:p>
          <a:p xmlns:a="http://schemas.openxmlformats.org/drawingml/2006/main">
            <a:r>
              <a:t>Limit: Dated humanitarian assessment; distinct from legal declaration coverage and casualty registers.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Media credits</a:t>
            </a:r>
          </a:p>
          <a:p xmlns:a="http://schemas.openxmlformats.org/drawingml/2006/main">
            <a:r>
              <a:t>USGS, 2026. Embedded preliminary disclaimer and OSM/Esri basemap credit retained. / Public domain (USGS)</a:t>
            </a:r>
          </a:p>
          <a:p xmlns:a="http://schemas.openxmlformats.org/drawingml/2006/main">
            <a:r>
              <a:t>contains modified Copernicus Sentinel data (2026) and Landsat-9 data, processed by ESA / CC BY 4.0</a:t>
            </a:r>
          </a:p>
          <a:p xmlns:a="http://schemas.openxmlformats.org/drawingml/2006/main">
            <a:r>
              <a:t>contains modified Copernicus Sentinel data (2026) and Landsat-9 data, processed by ESA / CC BY 4.0</a:t>
            </a:r>
          </a:p>
          <a:p xmlns:a="http://schemas.openxmlformats.org/drawingml/2006/main">
            <a:r>
              <a:t>Evidence reviewed 10 September 2026. No independent human peer review.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source imagery, explained</a:t>
            </a:r>
          </a:p>
          <a:p xmlns:a="http://schemas.openxmlformats.org/drawingml/2006/main">
            <a:r>
              <a:t>One-minute original editorial sequence</a:t>
            </a:r>
          </a:p>
          <a:p xmlns:a="http://schemas.openxmlformats.org/drawingml/2006/main">
            <a:r>
              <a:t>Satellite observations, map and evidence limits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Embedded MP4 • Captioned • Silent by design • Still-image sequence, not footage of the disaster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USGS. 2026 Nepal Debris Avalanche and Flash Flood. 2026-08-28. https://www.usgs.gov/programs/landslide-hazards/science/2026-nepal-debris-avalanche-and-flash-flood</a:t>
            </a:r>
          </a:p>
          <a:p xmlns:a="http://schemas.openxmlformats.org/drawingml/2006/main">
            <a:r>
              <a:t>Scope: Preliminary source failure; unresolved landslide/glacier-collapse distinction; approximately 100 km route; collapse-generated seismic signal.</a:t>
            </a:r>
          </a:p>
          <a:p xmlns:a="http://schemas.openxmlformats.org/drawingml/2006/main">
            <a:r>
              <a:t>Limit: Response page frozen after 28 August. Preliminary findings.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ESA. Nepal glacier collapse and flood – before and after. 2026-08-31. https://www.esa.int/ESA_Multimedia/Images/2026/08/Nepal_glacier_collapse_and_flood_before_and_after</a:t>
            </a:r>
          </a:p>
          <a:p xmlns:a="http://schemas.openxmlformats.org/drawingml/2006/main">
            <a:r>
              <a:t>Scope: 24 August Sentinel-2 / 26 August Landsat-9 image dates, shortwave-infrared processing and CC BY 4.0 licence.</a:t>
            </a:r>
          </a:p>
          <a:p xmlns:a="http://schemas.openxmlformats.org/drawingml/2006/main">
            <a:r>
              <a:t>Limit: Different sensors; cloud obscuration; images do not establish failure volumes.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USGS. 2026 Nepal Debris Avalanche and Flash Flood Map. 2026-08-27. https://www.usgs.gov/media/images/2026-nepal-debris-avalanche-and-flash-flood-map</a:t>
            </a:r>
          </a:p>
          <a:p xmlns:a="http://schemas.openxmlformats.org/drawingml/2006/main">
            <a:r>
              <a:t>Scope: Preliminary corridor map; public-domain usage declaration.</a:t>
            </a:r>
          </a:p>
          <a:p xmlns:a="http://schemas.openxmlformats.org/drawingml/2006/main">
            <a:r>
              <a:t>Limit: Retain embedded disclaimer and basemap credits.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Media credits</a:t>
            </a:r>
          </a:p>
          <a:p xmlns:a="http://schemas.openxmlformats.org/drawingml/2006/main">
            <a:r>
              <a:t>USGS, 2026. Embedded preliminary disclaimer and OSM/Esri basemap credit retained. / Public domain (USGS)</a:t>
            </a:r>
          </a:p>
          <a:p xmlns:a="http://schemas.openxmlformats.org/drawingml/2006/main">
            <a:r>
              <a:t>contains modified Copernicus Sentinel data (2026) and Landsat-9 data, processed by ESA / CC BY 4.0</a:t>
            </a:r>
          </a:p>
          <a:p xmlns:a="http://schemas.openxmlformats.org/drawingml/2006/main">
            <a:r>
              <a:t>contains modified Copernicus Sentinel data (2026) and Landsat-9 data, processed by ESA / CC BY 4.0</a:t>
            </a:r>
          </a:p>
          <a:p xmlns:a="http://schemas.openxmlformats.org/drawingml/2006/main">
            <a:r>
              <a:t>Evidence reviewed 10 September 2026. No independent human peer review.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Expert perspectives in their original players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Deccan Herald: Interview with ICIMOD's Saswata Sanyal</a:t>
            </a:r>
          </a:p>
          <a:p xmlns:a="http://schemas.openxmlformats.org/drawingml/2006/main">
            <a:r>
              <a:t>Open the official YouTube player: https://www.youtube.com/watch?v=t31y9dV8Pys</a:t>
            </a:r>
          </a:p>
          <a:p xmlns:a="http://schemas.openxmlformats.org/drawingml/2006/main">
            <a:r>
              <a:t>Al Jazeera • Inside Story: Programme published 28 August 2026</a:t>
            </a:r>
          </a:p>
          <a:p xmlns:a="http://schemas.openxmlformats.org/drawingml/2006/main">
            <a:r>
              <a:t>Open the official 27:52 programme: https://www.aljazeera.com/video/inside-story/2026/8/28/what-lessons-can-be-learned-from-the-nepal-tibet-flood</a:t>
            </a:r>
          </a:p>
          <a:p xmlns:a="http://schemas.openxmlformats.org/drawingml/2006/main">
            <a:r>
              <a:t>Internet required. Early interviews are context; the dated primary assessments govern this briefing.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ICIMOD. Kyirong–Rasuwa flood 2026, Nepal–China border. 2026-09-10. https://www.icimod.org/kyirong-rasuwa-flood-2026-nepal-china-border/</a:t>
            </a:r>
          </a:p>
          <a:p xmlns:a="http://schemas.openxmlformats.org/drawingml/2006/main">
            <a:r>
              <a:t>Scope: Association of linked expert interviews with the event.</a:t>
            </a:r>
          </a:p>
          <a:p xmlns:a="http://schemas.openxmlformats.org/drawingml/2006/main">
            <a:r>
              <a:t>Limit: Early video descriptions contain evolving mechanisms. No download licence established.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Media credits</a:t>
            </a:r>
          </a:p>
          <a:p xmlns:a="http://schemas.openxmlformats.org/drawingml/2006/main">
            <a:r>
              <a:t>USGS, 2026. Embedded preliminary disclaimer and OSM/Esri basemap credit retained. / Public domain (USGS)</a:t>
            </a:r>
          </a:p>
          <a:p xmlns:a="http://schemas.openxmlformats.org/drawingml/2006/main">
            <a:r>
              <a:t>contains modified Copernicus Sentinel data (2026) and Landsat-9 data, processed by ESA / CC BY 4.0</a:t>
            </a:r>
          </a:p>
          <a:p xmlns:a="http://schemas.openxmlformats.org/drawingml/2006/main">
            <a:r>
              <a:t>contains modified Copernicus Sentinel data (2026) and Landsat-9 data, processed by ESA / CC BY 4.0</a:t>
            </a:r>
          </a:p>
          <a:p xmlns:a="http://schemas.openxmlformats.org/drawingml/2006/main">
            <a:r>
              <a:t>Evidence reviewed 10 September 2026. No independent human peer review.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Three decisions for a technical review</a:t>
            </a:r>
          </a:p>
          <a:p xmlns:a="http://schemas.openxmlformats.org/drawingml/2006/main">
            <a:r>
              <a:t>Preserve competing source hypotheses.</a:t>
            </a:r>
          </a:p>
          <a:p xmlns:a="http://schemas.openxmlformats.org/drawingml/2006/main">
            <a:r>
              <a:t>Test infrastructure dependencies together.</a:t>
            </a:r>
          </a:p>
          <a:p xmlns:a="http://schemas.openxmlformats.org/drawingml/2006/main">
            <a:r>
              <a:t>Demonstrate the full warning chain.</a:t>
            </a:r>
          </a:p>
          <a:p xmlns:a="http://schemas.openxmlformats.org/drawingml/2006/main">
            <a:r>
              <a:t>Recovery priorities should name the service restored,</a:t>
            </a:r>
          </a:p>
          <a:p xmlns:a="http://schemas.openxmlformats.org/drawingml/2006/main">
            <a:r>
              <a:t>the people reached and the residual hazard.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Engineering synthesis • No event-specific design values or recurrence estimates are proposed.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USGS. 2026 Nepal Debris Avalanche and Flash Flood. 2026-08-28. https://www.usgs.gov/programs/landslide-hazards/science/2026-nepal-debris-avalanche-and-flash-flood</a:t>
            </a:r>
          </a:p>
          <a:p xmlns:a="http://schemas.openxmlformats.org/drawingml/2006/main">
            <a:r>
              <a:t>Scope: Preliminary source failure; unresolved landslide/glacier-collapse distinction; approximately 100 km route; collapse-generated seismic signal.</a:t>
            </a:r>
          </a:p>
          <a:p xmlns:a="http://schemas.openxmlformats.org/drawingml/2006/main">
            <a:r>
              <a:t>Limit: Response page frozen after 28 August. Preliminary findings.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WHO Nepal. Strengthening post-disaster surveillance after Nepal's flash floods. 2026-09-09. https://www.who.int/nepal/news/detail/09-09-2026-strengthening-post-disaster-surveillance-after-nepal-s-flash-floods</a:t>
            </a:r>
          </a:p>
          <a:p xmlns:a="http://schemas.openxmlformats.org/drawingml/2006/main">
            <a:r>
              <a:t>Scope: Surveillance strengthened; 4 September fever/rash signal investigated without confirmation of a common febrile-rash outbreak.</a:t>
            </a:r>
          </a:p>
          <a:p xmlns:a="http://schemas.openxmlformats.org/drawingml/2006/main">
            <a:r>
              <a:t>Limit: No claim that all health risks have ended.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Media credits</a:t>
            </a:r>
          </a:p>
          <a:p xmlns:a="http://schemas.openxmlformats.org/drawingml/2006/main">
            <a:r>
              <a:t>USGS, 2026. Embedded preliminary disclaimer and OSM/Esri basemap credit retained. / Public domain (USGS)</a:t>
            </a:r>
          </a:p>
          <a:p xmlns:a="http://schemas.openxmlformats.org/drawingml/2006/main">
            <a:r>
              <a:t>contains modified Copernicus Sentinel data (2026) and Landsat-9 data, processed by ESA / CC BY 4.0</a:t>
            </a:r>
          </a:p>
          <a:p xmlns:a="http://schemas.openxmlformats.org/drawingml/2006/main">
            <a:r>
              <a:t>contains modified Copernicus Sentinel data (2026) and Landsat-9 data, processed by ESA / CC BY 4.0</a:t>
            </a:r>
          </a:p>
          <a:p xmlns:a="http://schemas.openxmlformats.org/drawingml/2006/main">
            <a:r>
              <a:t>Evidence reviewed 10 September 2026. No independent human peer review.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 and publication record</a:t>
            </a:r>
          </a:p>
          <a:p xmlns:a="http://schemas.openxmlformats.org/drawingml/2006/main">
            <a:r>
              <a:t>USGS • Event findings, 28 August; response map, 27 August</a:t>
            </a:r>
          </a:p>
          <a:p xmlns:a="http://schemas.openxmlformats.org/drawingml/2006/main">
            <a:r>
              <a:t>ICIMOD • Advisory, 26–27 August</a:t>
            </a:r>
          </a:p>
          <a:p xmlns:a="http://schemas.openxmlformats.org/drawingml/2006/main">
            <a:r>
              <a:t>ESA • Satellite comparison, published 31 August</a:t>
            </a:r>
          </a:p>
          <a:p xmlns:a="http://schemas.openxmlformats.org/drawingml/2006/main">
            <a:r>
              <a:t>Associated Press • Mourning report, 7 September</a:t>
            </a:r>
          </a:p>
          <a:p xmlns:a="http://schemas.openxmlformats.org/drawingml/2006/main">
            <a:r>
              <a:t>UNICEF • Situation Report 2, 4 September</a:t>
            </a:r>
          </a:p>
          <a:p xmlns:a="http://schemas.openxmlformats.org/drawingml/2006/main">
            <a:r>
              <a:t>WHO • Surveillance report, 9 September</a:t>
            </a:r>
          </a:p>
          <a:p xmlns:a="http://schemas.openxmlformats.org/drawingml/2006/main">
            <a:r>
              <a:t>Full URLs and media credits are in the speaker notes and public edition.</a:t>
            </a:r>
          </a:p>
          <a:p xmlns:a="http://schemas.openxmlformats.org/drawingml/2006/main">
            <a:r>
              <a:t>MastermindStack editorial research • v1.0.0 • 10 September 2026</a:t>
            </a:r>
          </a:p>
          <a:p xmlns:a="http://schemas.openxmlformats.org/drawingml/2006/main">
            <a:r>
              <a:t>Desk-based analysis; no field investigation or independent peer review.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USGS. 2026 Nepal Debris Avalanche and Flash Flood. 2026-08-28. https://www.usgs.gov/programs/landslide-hazards/science/2026-nepal-debris-avalanche-and-flash-flood</a:t>
            </a:r>
          </a:p>
          <a:p xmlns:a="http://schemas.openxmlformats.org/drawingml/2006/main">
            <a:r>
              <a:t>Scope: Preliminary source failure; unresolved landslide/glacier-collapse distinction; approximately 100 km route; collapse-generated seismic signal.</a:t>
            </a:r>
          </a:p>
          <a:p xmlns:a="http://schemas.openxmlformats.org/drawingml/2006/main">
            <a:r>
              <a:t>Limit: Response page frozen after 28 August. Preliminary findings.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USGS. 2026 Nepal Debris Avalanche and Flash Flood Map. 2026-08-27. https://www.usgs.gov/media/images/2026-nepal-debris-avalanche-and-flash-flood-map</a:t>
            </a:r>
          </a:p>
          <a:p xmlns:a="http://schemas.openxmlformats.org/drawingml/2006/main">
            <a:r>
              <a:t>Scope: Preliminary corridor map; public-domain usage declaration.</a:t>
            </a:r>
          </a:p>
          <a:p xmlns:a="http://schemas.openxmlformats.org/drawingml/2006/main">
            <a:r>
              <a:t>Limit: Retain embedded disclaimer and basemap credits.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ICIMOD. Major flash flood sweeps through Nepal's Rasuwa district. 2026-08-27. https://www.icimod.org/press-release/major-flash-flood-sweeps-through-nepals-rasuwa-district-raising-fears-of-further-downstream-flooding/</a:t>
            </a:r>
          </a:p>
          <a:p xmlns:a="http://schemas.openxmlformats.org/drawingml/2006/main">
            <a:r>
              <a:t>Scope: Avalanche and temporary blockage hypotheses; reported stage rises; monitoring damage; event-attribution limits.</a:t>
            </a:r>
          </a:p>
          <a:p xmlns:a="http://schemas.openxmlformats.org/drawingml/2006/main">
            <a:r>
              <a:t>Limit: Early advisory. Later USGS interpretation governs seismic wording. Reported rises are not design loads.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ESA. Nepal glacier collapse and flood – before and after. 2026-08-31. https://www.esa.int/ESA_Multimedia/Images/2026/08/Nepal_glacier_collapse_and_flood_before_and_after</a:t>
            </a:r>
          </a:p>
          <a:p xmlns:a="http://schemas.openxmlformats.org/drawingml/2006/main">
            <a:r>
              <a:t>Scope: 24 August Sentinel-2 / 26 August Landsat-9 image dates, shortwave-infrared processing and CC BY 4.0 licence.</a:t>
            </a:r>
          </a:p>
          <a:p xmlns:a="http://schemas.openxmlformats.org/drawingml/2006/main">
            <a:r>
              <a:t>Limit: Different sensors; cloud obscuration; images do not establish failure volumes.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Associated Press. Nepal holds a day of mourning after floods kill at least 1,300 people. 2026-09-07. https://apnews.com/article/f5477d09ca1c56541450828302818d73</a:t>
            </a:r>
          </a:p>
          <a:p xmlns:a="http://schemas.openxmlformats.org/drawingml/2006/main">
            <a:r>
              <a:t>Scope: Dated report of at least 1,300 deaths and national mourning.</a:t>
            </a:r>
          </a:p>
          <a:p xmlns:a="http://schemas.openxmlformats.org/drawingml/2006/main">
            <a:r>
              <a:t>Limit: News-feed result read; direct article fetch failed. Figure not presented as latest or final.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UNICEF Nepal. Humanitarian Situation Report No. 2, Rasuwa Flood. 2026-09-04. https://www.unicef.org/nepal/media/31141/file/UNICEF%20Nepal%20-%20Humanitarian%20Situation%20Report%20No.%202%20(Rasuwa%20Flood).pdf.pdf</a:t>
            </a:r>
          </a:p>
          <a:p xmlns:a="http://schemas.openxmlformats.org/drawingml/2006/main">
            <a:r>
              <a:t>Scope: Pages 1–3: 84,270 affected; 32,021 children; 17 municipalities/six districts; 50 water systems and at least 20 schools damaged.</a:t>
            </a:r>
          </a:p>
          <a:p xmlns:a="http://schemas.openxmlformats.org/drawingml/2006/main">
            <a:r>
              <a:t>Limit: Dated humanitarian assessment; distinct from legal declaration coverage and casualty registers.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WHO Nepal. Strengthening post-disaster surveillance after Nepal's flash floods. 2026-09-09. https://www.who.int/nepal/news/detail/09-09-2026-strengthening-post-disaster-surveillance-after-nepal-s-flash-floods</a:t>
            </a:r>
          </a:p>
          <a:p xmlns:a="http://schemas.openxmlformats.org/drawingml/2006/main">
            <a:r>
              <a:t>Scope: Surveillance strengthened; 4 September fever/rash signal investigated without confirmation of a common febrile-rash outbreak.</a:t>
            </a:r>
          </a:p>
          <a:p xmlns:a="http://schemas.openxmlformats.org/drawingml/2006/main">
            <a:r>
              <a:t>Limit: No claim that all health risks have ended.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ICIMOD. Kyirong–Rasuwa flood 2026, Nepal–China border. 2026-09-10. https://www.icimod.org/kyirong-rasuwa-flood-2026-nepal-china-border/</a:t>
            </a:r>
          </a:p>
          <a:p xmlns:a="http://schemas.openxmlformats.org/drawingml/2006/main">
            <a:r>
              <a:t>Scope: Association of linked expert interviews with the event.</a:t>
            </a:r>
          </a:p>
          <a:p xmlns:a="http://schemas.openxmlformats.org/drawingml/2006/main">
            <a:r>
              <a:t>Limit: Early video descriptions contain evolving mechanisms. No download licence established.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Media credits</a:t>
            </a:r>
          </a:p>
          <a:p xmlns:a="http://schemas.openxmlformats.org/drawingml/2006/main">
            <a:r>
              <a:t>USGS, 2026. Embedded preliminary disclaimer and OSM/Esri basemap credit retained. / Public domain (USGS)</a:t>
            </a:r>
          </a:p>
          <a:p xmlns:a="http://schemas.openxmlformats.org/drawingml/2006/main">
            <a:r>
              <a:t>contains modified Copernicus Sentinel data (2026) and Landsat-9 data, processed by ESA / CC BY 4.0</a:t>
            </a:r>
          </a:p>
          <a:p xmlns:a="http://schemas.openxmlformats.org/drawingml/2006/main">
            <a:r>
              <a:t>contains modified Copernicus Sentinel data (2026) and Landsat-9 data, processed by ESA / CC BY 4.0</a:t>
            </a:r>
          </a:p>
          <a:p xmlns:a="http://schemas.openxmlformats.org/drawingml/2006/main">
            <a:r>
              <a:t>Evidence reviewed 10 September 2026. No independent human peer review.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4a92ee66d434d9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8b9ec1aed804551" /><Relationship Type="http://schemas.openxmlformats.org/officeDocument/2006/relationships/slideLayout" Target="/ppt/slideLayouts/slideLayout1.xml" Id="Rd2edc60f86794d7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2edc60f86794d7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071a5433804a88" /><Relationship Type="http://schemas.openxmlformats.org/officeDocument/2006/relationships/image" Target="/ppt/media/image.png" Id="R46588206196f44a7" /><Relationship Type="http://schemas.openxmlformats.org/officeDocument/2006/relationships/notesSlide" Target="/ppt/notesSlides/notesSlide1.xml" Id="R67661252547d49b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187fc40c60455f" /><Relationship Type="http://schemas.openxmlformats.org/officeDocument/2006/relationships/notesSlide" Target="/ppt/notesSlides/notesSlide2.xml" Id="Rbf7566ecfba3495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995cf775d14bb2" /><Relationship Type="http://schemas.openxmlformats.org/officeDocument/2006/relationships/image" Target="/ppt/media/image2.png" Id="R62ac36c9a92c4954" /><Relationship Type="http://schemas.openxmlformats.org/officeDocument/2006/relationships/notesSlide" Target="/ppt/notesSlides/notesSlide3.xml" Id="R4759b6b1beb548d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b807ac503a4239" /><Relationship Type="http://schemas.openxmlformats.org/officeDocument/2006/relationships/image" Target="/ppt/media/image.jpeg" Id="R923401e766bc4f0c" /><Relationship Type="http://schemas.openxmlformats.org/officeDocument/2006/relationships/image" Target="/ppt/media/image2.jpeg" Id="Reea1ddcbfbf64018" /><Relationship Type="http://schemas.openxmlformats.org/officeDocument/2006/relationships/notesSlide" Target="/ppt/notesSlides/notesSlide4.xml" Id="Rb6fda8205be1496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18bedd61a243e4" /><Relationship Type="http://schemas.openxmlformats.org/officeDocument/2006/relationships/notesSlide" Target="/ppt/notesSlides/notesSlide5.xml" Id="R54ad711813a44ce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b684ebf73c444f" /><Relationship Type="http://schemas.openxmlformats.org/officeDocument/2006/relationships/notesSlide" Target="/ppt/notesSlides/notesSlide6.xml" Id="Ra9f8784edf00474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f042e77e3947bb" /><Relationship Type="http://schemas.openxmlformats.org/officeDocument/2006/relationships/chart" Target="/ppt/slides/charts/chart1.xml" Id="R9a9c6ac271344e3e" /><Relationship Type="http://schemas.openxmlformats.org/officeDocument/2006/relationships/notesSlide" Target="/ppt/notesSlides/notesSlide7.xml" Id="R426db82595d2456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396417c20c4600" /><Relationship Type="http://schemas.openxmlformats.org/officeDocument/2006/relationships/notesSlide" Target="/ppt/notesSlides/notesSlide8.xml" Id="R24779548b70b457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54403350cd410d" /><Relationship Type="http://schemas.openxmlformats.org/officeDocument/2006/relationships/notesSlide" Target="/ppt/notesSlides/notesSlide9.xml" Id="R7f9d932fdb784c5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5c87d61e4948c5" /><Relationship Type="http://schemas.openxmlformats.org/officeDocument/2006/relationships/notesSlide" Target="/ppt/notesSlides/notesSlide10.xml" Id="Rcb264e916e894034" /></Relationships>
</file>

<file path=ppt/slides/_rels/slide1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7e051db79e1142b9"/><Relationship Type="http://schemas.openxmlformats.org/officeDocument/2006/relationships/image" Target="/ppt/media/image3.png" Id="Ref27d15c535c43d7"/><Relationship Type="http://schemas.openxmlformats.org/officeDocument/2006/relationships/notesSlide" Target="/ppt/notesSlides/notesSlide11.xml" Id="Rf56085f48aca4905"/><Relationship Id="rIdProductionVideo" Type="http://schemas.openxmlformats.org/officeDocument/2006/relationships/video" Target="../media/production-explainer.mp4"/><Relationship Id="rIdProductionMedia" Type="http://schemas.microsoft.com/office/2007/relationships/media" Target="../media/production-explainer.mp4"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48a576808f45d3" /><Relationship Type="http://schemas.openxmlformats.org/officeDocument/2006/relationships/hyperlink" Target="https://www.youtube.com/watch?v=t31y9dV8Pys" TargetMode="External" Id="R4b9b75d91c414125" /><Relationship Type="http://schemas.openxmlformats.org/officeDocument/2006/relationships/hyperlink" Target="https://www.aljazeera.com/video/inside-story/2026/8/28/what-lessons-can-be-learned-from-the-nepal-tibet-flood" TargetMode="External" Id="R0b6652fcb9594d01" /><Relationship Type="http://schemas.openxmlformats.org/officeDocument/2006/relationships/notesSlide" Target="/ppt/notesSlides/notesSlide12.xml" Id="R80de27e4994a4a7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8613cac77440bc" /><Relationship Type="http://schemas.openxmlformats.org/officeDocument/2006/relationships/notesSlide" Target="/ppt/notesSlides/notesSlide13.xml" Id="Rfbd21abbd96741f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2e54debe714ec5" /><Relationship Type="http://schemas.openxmlformats.org/officeDocument/2006/relationships/notesSlide" Target="/ppt/notesSlides/notesSlide14.xml" Id="R1a90d972d3e14d8c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bar"/>
        <c:grouping val="clustered"/>
        <c:varyColors val="0"/>
        <c:ser>
          <c:idx val="0"/>
          <c:order val="0"/>
          <c:tx>
            <c:v>Reported rise (m)</c:v>
          </c:tx>
          <c:spPr>
            <a:solidFill xmlns:a="http://schemas.openxmlformats.org/drawingml/2006/main">
              <a:srgbClr val="2867A0"/>
            </a:solidFill>
          </c:spPr>
          <c:cat>
            <c:strRef>
              <c:f>'Chart Data'!$A$2:$A$3</c:f>
              <c:strCache>
                <c:ptCount val="2"/>
                <c:pt idx="0">
                  <c:v>Galchhi</c:v>
                </c:pt>
                <c:pt idx="1">
                  <c:v>Malekhu</c:v>
                </c:pt>
              </c:strCache>
            </c:strRef>
          </c:cat>
          <c:val>
            <c:numRef>
              <c:f>'Chart Data'!$B$2:$B$3</c:f>
              <c:numCache>
                <c:formatCode>General</c:formatCode>
                <c:ptCount val="2"/>
                <c:pt idx="0">
                  <c:v>9</c:v>
                </c:pt>
                <c:pt idx="1">
                  <c:v>7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2100" b="1">
                  <a:solidFill>
                    <a:srgbClr val="173A63"/>
                  </a:solidFill>
                  <a:latin typeface="Segoe UI"/>
                  <a:ea typeface="Segoe UI"/>
                  <a:cs typeface="Segoe U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4A5665"/>
                </a:solidFill>
                <a:latin typeface="Segoe UI"/>
                <a:ea typeface="Segoe UI"/>
                <a:cs typeface="Segoe UI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950">
                <a:solidFill>
                  <a:srgbClr val="173A63"/>
                </a:solidFill>
                <a:latin typeface="Segoe UI"/>
                <a:ea typeface="Segoe UI"/>
                <a:cs typeface="Segoe UI"/>
              </a:defRPr>
            </a:pPr>
          </a:p>
        </c:txPr>
        <c:crossAx val="48650112"/>
        <c:crossBetween val="between"/>
      </c:valAx>
    </c:plotArea>
    <c:plotVisOnly val="1"/>
  </c:chart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CC1FF2-81B3-4FB7-A266-ACF303FCF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38200"/>
            <a:ext cx="104775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7350" b="1">
                <a:solidFill>
                  <a:srgbClr val="173A63"/>
                </a:solidFill>
                <a:latin typeface="Georgia"/>
                <a:ea typeface="Georgia"/>
                <a:cs typeface="Georgia"/>
              </a:defRPr>
            </a:pPr>
            <a:r>
              <a:rPr sz="7350" b="1">
                <a:solidFill>
                  <a:srgbClr val="173A63"/>
                </a:solidFill>
                <a:latin typeface="Georgia"/>
                <a:ea typeface="Georgia"/>
                <a:cs typeface="Georgia"/>
              </a:rPr>
              <a:t>Rasuwa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267B80-58F4-43B6-AF44-5682687A7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52675"/>
            <a:ext cx="657225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3675" b="1">
                <a:solidFill>
                  <a:srgbClr val="173A63"/>
                </a:solidFill>
                <a:latin typeface="Georgia"/>
                <a:ea typeface="Georgia"/>
                <a:cs typeface="Georgia"/>
              </a:defRPr>
            </a:pPr>
            <a:r>
              <a:rPr sz="3675" b="1">
                <a:solidFill>
                  <a:srgbClr val="173A63"/>
                </a:solidFill>
                <a:latin typeface="Georgia"/>
                <a:ea typeface="Georgia"/>
                <a:cs typeface="Georgia"/>
              </a:rPr>
              <a:t>When a mountain failure becomes a river-corridor disaster</a:t>
            </a:r>
          </a:p>
        </p:txBody>
      </p:sp>
      <p:pic>
        <p:nvPicPr>
          <p:cNvPr id="10" name="map" descr="Preliminary USGS map of landslide and flood extent, published 27 August 2026.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588206196f44a7"/>
          <a:stretch xmlns:a="http://schemas.openxmlformats.org/drawingml/2006/main"/>
        </p:blipFill>
        <p:spPr>
          <a:xfrm xmlns:a="http://schemas.openxmlformats.org/drawingml/2006/main">
            <a:off x="7877175" y="2246568"/>
            <a:ext cx="3657600" cy="283158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62CB09-34CB-41B5-B836-A92F7D028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257800"/>
            <a:ext cx="67627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4A5665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4A5665"/>
                </a:solidFill>
                <a:latin typeface="Segoe UI"/>
                <a:ea typeface="Segoe UI"/>
                <a:cs typeface="Segoe UI"/>
              </a:rPr>
              <a:t>26 August 2026 • Nepal</a:t>
            </a:r>
          </a:p>
          <a:p xmlns:a="http://schemas.openxmlformats.org/drawingml/2006/main">
            <a:pPr algn="l">
              <a:defRPr sz="1650" b="0">
                <a:solidFill>
                  <a:srgbClr val="4A5665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4A5665"/>
                </a:solidFill>
                <a:latin typeface="Segoe UI"/>
                <a:ea typeface="Segoe UI"/>
                <a:cs typeface="Segoe UI"/>
              </a:rPr>
              <a:t>Engineering and disaster-risk briefing</a:t>
            </a:r>
          </a:p>
          <a:p xmlns:a="http://schemas.openxmlformats.org/drawingml/2006/main">
            <a:pPr algn="l">
              <a:defRPr sz="1650" b="0">
                <a:solidFill>
                  <a:srgbClr val="4A5665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4A5665"/>
                </a:solidFill>
                <a:latin typeface="Segoe UI"/>
                <a:ea typeface="Segoe UI"/>
                <a:cs typeface="Segoe UI"/>
              </a:rPr>
              <a:t>Evidence reviewed 10 September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F245A3-436F-41A3-903E-68F3F088B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47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867A0"/>
                </a:solidFill>
                <a:latin typeface="Segoe UI"/>
                <a:ea typeface="Segoe UI"/>
                <a:cs typeface="Segoe UI"/>
              </a:defRPr>
            </a:pPr>
            <a:r>
              <a:rPr sz="1350" b="1">
                <a:solidFill>
                  <a:srgbClr val="2867A0"/>
                </a:solidFill>
                <a:latin typeface="Segoe UI"/>
                <a:ea typeface="Segoe UI"/>
                <a:cs typeface="Segoe UI"/>
              </a:rPr>
              <a:t>MastermindStack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13B17C-529E-43B2-9F68-BC3F9E68B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10096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665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4A5665"/>
                </a:solidFill>
                <a:latin typeface="Segoe UI"/>
                <a:ea typeface="Segoe UI"/>
                <a:cs typeface="Segoe UI"/>
              </a:rPr>
              <a:t>MastermindStack / Rasuwa design example / sources reviewed 10 September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733C8B-9008-4515-9A07-EE381FC95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666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4A5665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4A5665"/>
                </a:solidFill>
                <a:latin typeface="Segoe UI"/>
                <a:ea typeface="Segoe UI"/>
                <a:cs typeface="Segoe UI"/>
              </a:rPr>
              <a:t>1 / 14</a:t>
            </a:r>
          </a:p>
        </p:txBody>
      </p:sp>
    </p:spTree>
    <p:extLst>
      <p:ext uri="{BB962C8B-B14F-4D97-AF65-F5344CB8AC3E}">
        <p14:creationId xmlns:p14="http://schemas.microsoft.com/office/powerpoint/2010/main" val="146128353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FE07B0-35DB-405A-AF22-2CE567B08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71500"/>
            <a:ext cx="1095375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73A63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173A63"/>
                </a:solidFill>
                <a:latin typeface="Georgia"/>
                <a:ea typeface="Georgia"/>
                <a:cs typeface="Georgia"/>
              </a:rPr>
              <a:t>The loss extends far downstream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D81ABB-266B-4C37-BBD9-10690BBD0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28850"/>
            <a:ext cx="520065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4875" b="1">
                <a:solidFill>
                  <a:srgbClr val="2867A0"/>
                </a:solidFill>
                <a:latin typeface="Georgia"/>
                <a:ea typeface="Georgia"/>
                <a:cs typeface="Georgia"/>
              </a:defRPr>
            </a:pPr>
            <a:r>
              <a:rPr sz="4875" b="1">
                <a:solidFill>
                  <a:srgbClr val="2867A0"/>
                </a:solidFill>
                <a:latin typeface="Georgia"/>
                <a:ea typeface="Georgia"/>
                <a:cs typeface="Georgia"/>
              </a:rPr>
              <a:t>At least 1,300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0A0769-4D0D-487C-A31C-85BF8A8C7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0"/>
            <a:ext cx="48768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73A63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173A63"/>
                </a:solidFill>
                <a:latin typeface="Segoe UI"/>
                <a:ea typeface="Segoe UI"/>
                <a:cs typeface="Segoe UI"/>
              </a:rPr>
              <a:t>deaths reported by AP on 7 September</a:t>
            </a:r>
          </a:p>
          <a:p xmlns:a="http://schemas.openxmlformats.org/drawingml/2006/main">
            <a:pPr algn="l">
              <a:defRPr sz="2100" b="0">
                <a:solidFill>
                  <a:srgbClr val="173A63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173A63"/>
                </a:solidFill>
                <a:latin typeface="Segoe UI"/>
                <a:ea typeface="Segoe UI"/>
                <a:cs typeface="Segoe UI"/>
              </a:rPr>
              <a:t>A dated report, not the final toll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9F26D2-DD7E-4634-BFD9-E5D56B35F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228850"/>
            <a:ext cx="520065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4875" b="1">
                <a:solidFill>
                  <a:srgbClr val="2867A0"/>
                </a:solidFill>
                <a:latin typeface="Georgia"/>
                <a:ea typeface="Georgia"/>
                <a:cs typeface="Georgia"/>
              </a:defRPr>
            </a:pPr>
            <a:r>
              <a:rPr sz="4875" b="1">
                <a:solidFill>
                  <a:srgbClr val="2867A0"/>
                </a:solidFill>
                <a:latin typeface="Georgia"/>
                <a:ea typeface="Georgia"/>
                <a:cs typeface="Georgia"/>
              </a:rPr>
              <a:t>84,270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49E7E3-B653-45B0-BBBA-CBC87B96A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429000"/>
            <a:ext cx="48768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73A63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173A63"/>
                </a:solidFill>
                <a:latin typeface="Segoe UI"/>
                <a:ea typeface="Segoe UI"/>
                <a:cs typeface="Segoe UI"/>
              </a:rPr>
              <a:t>people affected in UNICEF's 4 September assessment</a:t>
            </a:r>
          </a:p>
          <a:p xmlns:a="http://schemas.openxmlformats.org/drawingml/2006/main">
            <a:pPr algn="l">
              <a:defRPr sz="2100" b="0">
                <a:solidFill>
                  <a:srgbClr val="173A63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173A63"/>
                </a:solidFill>
                <a:latin typeface="Segoe UI"/>
                <a:ea typeface="Segoe UI"/>
                <a:cs typeface="Segoe UI"/>
              </a:rPr>
              <a:t>17 municipalities in six districts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C51FC9-0BED-4E79-9C79-665F4F043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29325"/>
            <a:ext cx="108585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A5665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4A5665"/>
                </a:solidFill>
                <a:latin typeface="Segoe UI"/>
                <a:ea typeface="Segoe UI"/>
                <a:cs typeface="Segoe UI"/>
              </a:rPr>
              <a:t>Missing-person lists and recovered bodies can overlap. Do not add them.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86E0AA-E73C-4CF1-96C7-81C5E99CE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10096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665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4A5665"/>
                </a:solidFill>
                <a:latin typeface="Segoe UI"/>
                <a:ea typeface="Segoe UI"/>
                <a:cs typeface="Segoe UI"/>
              </a:rPr>
              <a:t>MastermindStack / Rasuwa design example / sources reviewed 10 September 2026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200B0A-852B-46E0-9C91-CC9FEE66A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666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4A5665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4A5665"/>
                </a:solidFill>
                <a:latin typeface="Segoe UI"/>
                <a:ea typeface="Segoe UI"/>
                <a:cs typeface="Segoe UI"/>
              </a:rPr>
              <a:t>2 / 14</a:t>
            </a:r>
          </a:p>
        </p:txBody>
      </p:sp>
    </p:spTree>
    <p:extLst>
      <p:ext uri="{BB962C8B-B14F-4D97-AF65-F5344CB8AC3E}">
        <p14:creationId xmlns:p14="http://schemas.microsoft.com/office/powerpoint/2010/main" val="29025631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308E7F-369B-41C9-934E-299086031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71500"/>
            <a:ext cx="1095375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73A63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173A63"/>
                </a:solidFill>
                <a:latin typeface="Georgia"/>
                <a:ea typeface="Georgia"/>
                <a:cs typeface="Georgia"/>
              </a:rPr>
              <a:t>A connected valley corridor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D6224F-1623-4E90-B8F3-D8F63FA6B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05050"/>
            <a:ext cx="31432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0">
                <a:solidFill>
                  <a:srgbClr val="173A63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173A63"/>
                </a:solidFill>
                <a:latin typeface="Segoe UI"/>
                <a:ea typeface="Segoe UI"/>
                <a:cs typeface="Segoe UI"/>
              </a:rPr>
              <a:t>USGS describes approximately 100 km of debris flow and flooding.</a:t>
            </a:r>
          </a:p>
        </p:txBody>
      </p:sp>
      <p:pic>
        <p:nvPicPr>
          <p:cNvPr id="10" name="map" descr="Preliminary USGS map of landslide and flood extent, published 27 August 2026.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ac36c9a92c4954"/>
          <a:stretch xmlns:a="http://schemas.openxmlformats.org/drawingml/2006/main"/>
        </p:blipFill>
        <p:spPr>
          <a:xfrm xmlns:a="http://schemas.openxmlformats.org/drawingml/2006/main">
            <a:off x="5325375" y="1809750"/>
            <a:ext cx="5179800" cy="40100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8D5D16-C37C-43B7-9271-D959DFAB6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57725"/>
            <a:ext cx="32194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4A5665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4A5665"/>
                </a:solidFill>
                <a:latin typeface="Segoe UI"/>
                <a:ea typeface="Segoe UI"/>
                <a:cs typeface="Segoe UI"/>
              </a:rPr>
              <a:t>USGS preliminary response map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2D1388-6D30-4258-9A2D-34D7B5832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29325"/>
            <a:ext cx="108585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A5665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4A5665"/>
                </a:solidFill>
                <a:latin typeface="Segoe UI"/>
                <a:ea typeface="Segoe UI"/>
                <a:cs typeface="Segoe UI"/>
              </a:rPr>
              <a:t>Preliminary response mapping. Not a design inundation surface or current safety boundary.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443DD2-7DC8-49EF-8F26-147731E8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10096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665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4A5665"/>
                </a:solidFill>
                <a:latin typeface="Segoe UI"/>
                <a:ea typeface="Segoe UI"/>
                <a:cs typeface="Segoe UI"/>
              </a:rPr>
              <a:t>MastermindStack / Rasuwa design example / sources reviewed 10 September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75B22A-7A5C-4D19-B58E-E6AE07B79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666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4A5665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4A5665"/>
                </a:solidFill>
                <a:latin typeface="Segoe UI"/>
                <a:ea typeface="Segoe UI"/>
                <a:cs typeface="Segoe UI"/>
              </a:rPr>
              <a:t>3 / 14</a:t>
            </a:r>
          </a:p>
        </p:txBody>
      </p:sp>
    </p:spTree>
    <p:extLst>
      <p:ext uri="{BB962C8B-B14F-4D97-AF65-F5344CB8AC3E}">
        <p14:creationId xmlns:p14="http://schemas.microsoft.com/office/powerpoint/2010/main" val="186029499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60E935-EC3A-48CC-9D6F-F71153B91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71500"/>
            <a:ext cx="1095375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73A63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173A63"/>
                </a:solidFill>
                <a:latin typeface="Georgia"/>
                <a:ea typeface="Georgia"/>
                <a:cs typeface="Georgia"/>
              </a:rPr>
              <a:t>Two observations of the source area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E0130B-5082-4002-B09E-02F44DE53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838325"/>
            <a:ext cx="52959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867A0"/>
                </a:solidFill>
                <a:latin typeface="Segoe UI"/>
                <a:ea typeface="Segoe UI"/>
                <a:cs typeface="Segoe UI"/>
              </a:defRPr>
            </a:pPr>
            <a:r>
              <a:rPr sz="1650" b="1">
                <a:solidFill>
                  <a:srgbClr val="2867A0"/>
                </a:solidFill>
                <a:latin typeface="Segoe UI"/>
                <a:ea typeface="Segoe UI"/>
                <a:cs typeface="Segoe UI"/>
              </a:rPr>
              <a:t>24 August 2026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01AF58-0F5E-43B1-AC4B-122264632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1838325"/>
            <a:ext cx="52959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867A0"/>
                </a:solidFill>
                <a:latin typeface="Segoe UI"/>
                <a:ea typeface="Segoe UI"/>
                <a:cs typeface="Segoe UI"/>
              </a:defRPr>
            </a:pPr>
            <a:r>
              <a:rPr sz="1650" b="1">
                <a:solidFill>
                  <a:srgbClr val="2867A0"/>
                </a:solidFill>
                <a:latin typeface="Segoe UI"/>
                <a:ea typeface="Segoe UI"/>
                <a:cs typeface="Segoe UI"/>
              </a:rPr>
              <a:t>26 August 2026</a:t>
            </a:r>
          </a:p>
        </p:txBody>
      </p:sp>
      <p:pic>
        <p:nvPicPr>
          <p:cNvPr id="13" name="before" descr="Sentinel-2, 24 August 2026. Shortwave-infrared composite; before the event.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3401e766bc4f0c"/>
          <a:stretch xmlns:a="http://schemas.openxmlformats.org/drawingml/2006/main"/>
        </p:blipFill>
        <p:spPr>
          <a:xfrm xmlns:a="http://schemas.openxmlformats.org/drawingml/2006/main">
            <a:off x="1851660" y="2286000"/>
            <a:ext cx="2887980" cy="3609975"/>
          </a:xfrm>
          <a:prstGeom xmlns:a="http://schemas.openxmlformats.org/drawingml/2006/main" prst="rect">
            <a:avLst/>
          </a:prstGeom>
        </p:spPr>
      </p:pic>
      <p:pic>
        <p:nvPicPr>
          <p:cNvPr id="14" name="after" descr="Landsat-9, 26 August 2026, approximately two hours after collapse. Shortwave-infrared composite.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a1ddcbfbf64018"/>
          <a:stretch xmlns:a="http://schemas.openxmlformats.org/drawingml/2006/main"/>
        </p:blipFill>
        <p:spPr>
          <a:xfrm xmlns:a="http://schemas.openxmlformats.org/drawingml/2006/main">
            <a:off x="7452360" y="2286000"/>
            <a:ext cx="2887980" cy="360997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D70670-94C7-468A-B122-1F3D14730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29350"/>
            <a:ext cx="1085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665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4A5665"/>
                </a:solidFill>
                <a:latin typeface="Segoe UI"/>
                <a:ea typeface="Segoe UI"/>
                <a:cs typeface="Segoe UI"/>
              </a:rPr>
              <a:t>contains modified Copernicus Sentinel data (2026) and Landsat-9 data, processed by ESA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6327F9-DE95-4661-A640-C7528C7AC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886450"/>
            <a:ext cx="1085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665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4A5665"/>
                </a:solidFill>
                <a:latin typeface="Segoe UI"/>
                <a:ea typeface="Segoe UI"/>
                <a:cs typeface="Segoe UI"/>
              </a:rPr>
              <a:t>Shortwave-infrared composites • Different sensors and cloud conditions • Full source annotations retained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B284E5-F470-4B1E-8777-21A357A98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10096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665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4A5665"/>
                </a:solidFill>
                <a:latin typeface="Segoe UI"/>
                <a:ea typeface="Segoe UI"/>
                <a:cs typeface="Segoe UI"/>
              </a:rPr>
              <a:t>MastermindStack / Rasuwa design example / sources reviewed 10 September 2026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2E4D48-3B7A-4B8A-85BB-1CD9163D3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666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4A5665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4A5665"/>
                </a:solidFill>
                <a:latin typeface="Segoe UI"/>
                <a:ea typeface="Segoe UI"/>
                <a:cs typeface="Segoe UI"/>
              </a:rPr>
              <a:t>4 / 14</a:t>
            </a:r>
          </a:p>
        </p:txBody>
      </p:sp>
    </p:spTree>
    <p:extLst>
      <p:ext uri="{BB962C8B-B14F-4D97-AF65-F5344CB8AC3E}">
        <p14:creationId xmlns:p14="http://schemas.microsoft.com/office/powerpoint/2010/main" val="47684986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74274B-66A6-4265-BB81-5A84EA8F3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71500"/>
            <a:ext cx="1095375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73A63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173A63"/>
                </a:solidFill>
                <a:latin typeface="Georgia"/>
                <a:ea typeface="Georgia"/>
                <a:cs typeface="Georgia"/>
              </a:rPr>
              <a:t>The trigger remains provisional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266DE1-E5AA-4491-A467-C120A859F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38375"/>
            <a:ext cx="33083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2867A0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2867A0"/>
                </a:solidFill>
                <a:latin typeface="Segoe UI"/>
                <a:ea typeface="Segoe UI"/>
                <a:cs typeface="Segoe UI"/>
              </a:rPr>
              <a:t>USGS, 28 August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C988E7-3543-4D62-B277-1FDD06E12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524250"/>
            <a:ext cx="3289300" cy="2124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173A6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173A63"/>
                </a:solidFill>
                <a:latin typeface="Segoe UI"/>
                <a:ea typeface="Segoe UI"/>
                <a:cs typeface="Segoe UI"/>
              </a:rPr>
              <a:t>Rapid slope failure involving a glacier.</a:t>
            </a:r>
          </a:p>
          <a:p xmlns:a="http://schemas.openxmlformats.org/drawingml/2006/main">
            <a:pPr algn="l">
              <a:defRPr sz="2025" b="0">
                <a:solidFill>
                  <a:srgbClr val="173A6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173A63"/>
                </a:solidFill>
                <a:latin typeface="Segoe UI"/>
                <a:ea typeface="Segoe UI"/>
                <a:cs typeface="Segoe UI"/>
              </a:rPr>
              <a:t>Unresolved: landslide incorporating ice or glacier collapse.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9375E5-017F-4AF2-9FA6-E1F005AA1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2238375"/>
            <a:ext cx="33083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2867A0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2867A0"/>
                </a:solidFill>
                <a:latin typeface="Segoe UI"/>
                <a:ea typeface="Segoe UI"/>
                <a:cs typeface="Segoe UI"/>
              </a:rPr>
              <a:t>Seismic interpretation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5C6A09-8316-4B46-B326-9FAF3AC7D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3524250"/>
            <a:ext cx="3289300" cy="2124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173A6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173A63"/>
                </a:solidFill>
                <a:latin typeface="Segoe UI"/>
                <a:ea typeface="Segoe UI"/>
                <a:cs typeface="Segoe UI"/>
              </a:rPr>
              <a:t>The slope failure generated an M5.2-equivalent signal.</a:t>
            </a:r>
          </a:p>
          <a:p xmlns:a="http://schemas.openxmlformats.org/drawingml/2006/main">
            <a:pPr algn="l">
              <a:defRPr sz="2025" b="0">
                <a:solidFill>
                  <a:srgbClr val="173A6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173A63"/>
                </a:solidFill>
                <a:latin typeface="Segoe UI"/>
                <a:ea typeface="Segoe UI"/>
                <a:cs typeface="Segoe UI"/>
              </a:rPr>
              <a:t>This is not proof of a tectonic earthquake trigger.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28EF77-881E-4300-A391-ECD9F849C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2100" y="2238375"/>
            <a:ext cx="33083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2867A0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2867A0"/>
                </a:solidFill>
                <a:latin typeface="Segoe UI"/>
                <a:ea typeface="Segoe UI"/>
                <a:cs typeface="Segoe UI"/>
              </a:rPr>
              <a:t>Causal limits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1C00A5-E6E7-44DB-A4A1-B86BA1C83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2100" y="3524250"/>
            <a:ext cx="3289300" cy="2124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173A6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173A63"/>
                </a:solidFill>
                <a:latin typeface="Segoe UI"/>
                <a:ea typeface="Segoe UI"/>
                <a:cs typeface="Segoe UI"/>
              </a:rPr>
              <a:t>Glacier involvement alone does not establish a lake outburst.</a:t>
            </a:r>
          </a:p>
          <a:p xmlns:a="http://schemas.openxmlformats.org/drawingml/2006/main">
            <a:pPr algn="l">
              <a:defRPr sz="2025" b="0">
                <a:solidFill>
                  <a:srgbClr val="173A6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173A63"/>
                </a:solidFill>
                <a:latin typeface="Segoe UI"/>
                <a:ea typeface="Segoe UI"/>
                <a:cs typeface="Segoe UI"/>
              </a:rPr>
              <a:t>Event-specific climate attribution remains unresolved.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17D1BC-E1CF-4B5B-9AAD-779CF2117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10096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665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4A5665"/>
                </a:solidFill>
                <a:latin typeface="Segoe UI"/>
                <a:ea typeface="Segoe UI"/>
                <a:cs typeface="Segoe UI"/>
              </a:rPr>
              <a:t>MastermindStack / Rasuwa design example / sources reviewed 10 September 2026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52224A-60F2-4D57-8548-3A636AB52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666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4A5665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4A5665"/>
                </a:solidFill>
                <a:latin typeface="Segoe UI"/>
                <a:ea typeface="Segoe UI"/>
                <a:cs typeface="Segoe UI"/>
              </a:rPr>
              <a:t>5 / 14</a:t>
            </a:r>
          </a:p>
        </p:txBody>
      </p:sp>
    </p:spTree>
    <p:extLst>
      <p:ext uri="{BB962C8B-B14F-4D97-AF65-F5344CB8AC3E}">
        <p14:creationId xmlns:p14="http://schemas.microsoft.com/office/powerpoint/2010/main" val="162137885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F67D2E-2F7F-451D-951A-F97299994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71500"/>
            <a:ext cx="1095375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73A63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173A63"/>
                </a:solidFill>
                <a:latin typeface="Georgia"/>
                <a:ea typeface="Georgia"/>
                <a:cs typeface="Georgia"/>
              </a:rPr>
              <a:t>Evidence matures on different clocks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097626-88FF-49B8-9032-15992D0DF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52625"/>
            <a:ext cx="1809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2867A0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2867A0"/>
                </a:solidFill>
                <a:latin typeface="Segoe UI"/>
                <a:ea typeface="Segoe UI"/>
                <a:cs typeface="Segoe UI"/>
              </a:rPr>
              <a:t>26 AUG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71050B-B3D6-4153-A6A4-79F62D9BA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0825" y="1952625"/>
            <a:ext cx="871537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73A63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173A63"/>
                </a:solidFill>
                <a:latin typeface="Segoe UI"/>
                <a:ea typeface="Segoe UI"/>
                <a:cs typeface="Segoe UI"/>
              </a:rPr>
              <a:t>Disaster and post-event Landsat observation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FDA466-1790-4A09-A60F-9FE2FAB1A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38450"/>
            <a:ext cx="1809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2867A0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2867A0"/>
                </a:solidFill>
                <a:latin typeface="Segoe UI"/>
                <a:ea typeface="Segoe UI"/>
                <a:cs typeface="Segoe UI"/>
              </a:rPr>
              <a:t>28 AUG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C176A3-0738-433C-B0B9-6D287384C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0825" y="2838450"/>
            <a:ext cx="871537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73A63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173A63"/>
                </a:solidFill>
                <a:latin typeface="Segoe UI"/>
                <a:ea typeface="Segoe UI"/>
                <a:cs typeface="Segoe UI"/>
              </a:rPr>
              <a:t>USGS publishes provisional findings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1A1BB6-C830-4366-8F04-67C3631F3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724275"/>
            <a:ext cx="1809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2867A0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2867A0"/>
                </a:solidFill>
                <a:latin typeface="Segoe UI"/>
                <a:ea typeface="Segoe UI"/>
                <a:cs typeface="Segoe UI"/>
              </a:rPr>
              <a:t>04 SEP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F16DED-5311-41E5-976C-D7DF15AAB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0825" y="3724275"/>
            <a:ext cx="871537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73A63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173A63"/>
                </a:solidFill>
                <a:latin typeface="Segoe UI"/>
                <a:ea typeface="Segoe UI"/>
                <a:cs typeface="Segoe UI"/>
              </a:rPr>
              <a:t>UNICEF dates its population and service assessment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EB07D9-B6BE-4CCC-9E1E-3BDA4AEF0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10100"/>
            <a:ext cx="1809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2867A0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2867A0"/>
                </a:solidFill>
                <a:latin typeface="Segoe UI"/>
                <a:ea typeface="Segoe UI"/>
                <a:cs typeface="Segoe UI"/>
              </a:rPr>
              <a:t>09 SEP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F77F63-0F9D-439D-95D7-FA106CE58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0825" y="4610100"/>
            <a:ext cx="871537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73A63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173A63"/>
                </a:solidFill>
                <a:latin typeface="Segoe UI"/>
                <a:ea typeface="Segoe UI"/>
                <a:cs typeface="Segoe UI"/>
              </a:rPr>
              <a:t>WHO reports strengthened health surveillance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026E35-FC61-4B0A-9F2C-298727162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29325"/>
            <a:ext cx="108585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A5665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4A5665"/>
                </a:solidFill>
                <a:latin typeface="Segoe UI"/>
                <a:ea typeface="Segoe UI"/>
                <a:cs typeface="Segoe UI"/>
              </a:rPr>
              <a:t>Publication dates and observation dates are different. This is not a flood-arrival timeline.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0A5E04-5187-4C10-ADC5-AD0DB6484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10096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665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4A5665"/>
                </a:solidFill>
                <a:latin typeface="Segoe UI"/>
                <a:ea typeface="Segoe UI"/>
                <a:cs typeface="Segoe UI"/>
              </a:rPr>
              <a:t>MastermindStack / Rasuwa design example / sources reviewed 10 September 2026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85B165-0030-4B55-ABB6-B50486435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666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4A5665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4A5665"/>
                </a:solidFill>
                <a:latin typeface="Segoe UI"/>
                <a:ea typeface="Segoe UI"/>
                <a:cs typeface="Segoe UI"/>
              </a:rPr>
              <a:t>6 / 14</a:t>
            </a:r>
          </a:p>
        </p:txBody>
      </p:sp>
    </p:spTree>
    <p:extLst>
      <p:ext uri="{BB962C8B-B14F-4D97-AF65-F5344CB8AC3E}">
        <p14:creationId xmlns:p14="http://schemas.microsoft.com/office/powerpoint/2010/main" val="8742022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BDD881-8CCB-4886-9F70-486B36366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71500"/>
            <a:ext cx="1095375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73A63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173A63"/>
                </a:solidFill>
                <a:latin typeface="Georgia"/>
                <a:ea typeface="Georgia"/>
                <a:cs typeface="Georgia"/>
              </a:rPr>
              <a:t>A stage rise is not a design load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AECF57-1B5D-4528-B918-5431F3CBA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895475"/>
            <a:ext cx="108966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4A5665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4A5665"/>
                </a:solidFill>
                <a:latin typeface="Segoe UI"/>
                <a:ea typeface="Segoe UI"/>
                <a:cs typeface="Segoe UI"/>
              </a:rPr>
              <a:t>River-level rises reported by ICIMOD, 26 August advisory</a:t>
            </a:r>
          </a:p>
        </p:txBody>
      </p:sp>
      <p:graphicFrame>
        <p:nvGraphicFramePr>
          <p:cNvPr id="9" name="Chart"/>
          <p:cNvGraphicFramePr/>
          <p:nvPr/>
        </p:nvGraphicFramePr>
        <p:xfrm>
          <a:off xmlns:a="http://schemas.openxmlformats.org/drawingml/2006/main" x="790575" y="2952750"/>
          <a:ext xmlns:a="http://schemas.openxmlformats.org/drawingml/2006/main" cx="10706100" cy="26479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9a9c6ac271344e3e"/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4802A0-D343-4331-83B5-ECF7FE1AB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29325"/>
            <a:ext cx="108585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A5665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4A5665"/>
                </a:solidFill>
                <a:latin typeface="Segoe UI"/>
                <a:ea typeface="Segoe UI"/>
                <a:cs typeface="Segoe UI"/>
              </a:rPr>
              <a:t>Metres of reported stage rise over roughly 30 minutes. Not settlement flood depth, discharge or structural load.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FC0E95-4364-4A18-937C-4CC9D2FCD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10096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665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4A5665"/>
                </a:solidFill>
                <a:latin typeface="Segoe UI"/>
                <a:ea typeface="Segoe UI"/>
                <a:cs typeface="Segoe UI"/>
              </a:rPr>
              <a:t>MastermindStack / Rasuwa design example / sources reviewed 10 September 2026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97D675-EB6F-4BCF-97C3-CFEE57BC7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666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4A5665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4A5665"/>
                </a:solidFill>
                <a:latin typeface="Segoe UI"/>
                <a:ea typeface="Segoe UI"/>
                <a:cs typeface="Segoe UI"/>
              </a:rPr>
              <a:t>7 / 14</a:t>
            </a:r>
          </a:p>
        </p:txBody>
      </p:sp>
    </p:spTree>
    <p:extLst>
      <p:ext uri="{BB962C8B-B14F-4D97-AF65-F5344CB8AC3E}">
        <p14:creationId xmlns:p14="http://schemas.microsoft.com/office/powerpoint/2010/main" val="208745326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9FA6B8-B7F2-4C6D-A58A-1BB5A0C78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71500"/>
            <a:ext cx="1095375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73A63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173A63"/>
                </a:solidFill>
                <a:latin typeface="Georgia"/>
                <a:ea typeface="Georgia"/>
                <a:cs typeface="Georgia"/>
              </a:rPr>
              <a:t>The corridor is the engineering unit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ADFA80-C320-4E83-9B65-E42AFAA56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38375"/>
            <a:ext cx="33083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2867A0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2867A0"/>
                </a:solidFill>
                <a:latin typeface="Segoe UI"/>
                <a:ea typeface="Segoe UI"/>
                <a:cs typeface="Segoe UI"/>
              </a:rPr>
              <a:t>Source and route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EDFADF-38B3-4687-B846-2E6317BC4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524250"/>
            <a:ext cx="3289300" cy="2124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173A6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173A63"/>
                </a:solidFill>
                <a:latin typeface="Segoe UI"/>
                <a:ea typeface="Segoe UI"/>
                <a:cs typeface="Segoe UI"/>
              </a:rPr>
              <a:t>Constrain failure geometry, water sources, entrainment and possible blockages.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FCADED-04CB-4FB7-ADEA-A84EA0952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2238375"/>
            <a:ext cx="33083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2867A0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2867A0"/>
                </a:solidFill>
                <a:latin typeface="Segoe UI"/>
                <a:ea typeface="Segoe UI"/>
                <a:cs typeface="Segoe UI"/>
              </a:rPr>
              <a:t>Shared dependencies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C54911-C8D5-4B4B-BB9E-5BF97105E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3524250"/>
            <a:ext cx="3289300" cy="2124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173A6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173A63"/>
                </a:solidFill>
                <a:latin typeface="Segoe UI"/>
                <a:ea typeface="Segoe UI"/>
                <a:cs typeface="Segoe UI"/>
              </a:rPr>
              <a:t>Trace common access roads, power and communications across sites.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5A33C5-F508-41E3-80B8-19E599B2F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2100" y="2238375"/>
            <a:ext cx="33083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2867A0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2867A0"/>
                </a:solidFill>
                <a:latin typeface="Segoe UI"/>
                <a:ea typeface="Segoe UI"/>
                <a:cs typeface="Segoe UI"/>
              </a:rPr>
              <a:t>Required functions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E661C8-4328-40CD-A20E-9A60ECA66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2100" y="3524250"/>
            <a:ext cx="3289300" cy="2124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173A6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173A63"/>
                </a:solidFill>
                <a:latin typeface="Segoe UI"/>
                <a:ea typeface="Segoe UI"/>
                <a:cs typeface="Segoe UI"/>
              </a:rPr>
              <a:t>Separate damaged structures, deliberate shutdowns and loss of service.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CCB36D-CE34-4899-A28F-8C70AA01B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29325"/>
            <a:ext cx="108585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A5665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4A5665"/>
                </a:solidFill>
                <a:latin typeface="Segoe UI"/>
                <a:ea typeface="Segoe UI"/>
                <a:cs typeface="Segoe UI"/>
              </a:rPr>
              <a:t>Engineering synthesis: investigation priorities, not established site-specific failure findings.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228E6F-B9CD-4D3C-A14F-2592DC834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10096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665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4A5665"/>
                </a:solidFill>
                <a:latin typeface="Segoe UI"/>
                <a:ea typeface="Segoe UI"/>
                <a:cs typeface="Segoe UI"/>
              </a:rPr>
              <a:t>MastermindStack / Rasuwa design example / sources reviewed 10 September 2026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BA64ED-77E3-4F6C-935E-20DD2616F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666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4A5665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4A5665"/>
                </a:solidFill>
                <a:latin typeface="Segoe UI"/>
                <a:ea typeface="Segoe UI"/>
                <a:cs typeface="Segoe UI"/>
              </a:rPr>
              <a:t>8 / 14</a:t>
            </a:r>
          </a:p>
        </p:txBody>
      </p:sp>
    </p:spTree>
    <p:extLst>
      <p:ext uri="{BB962C8B-B14F-4D97-AF65-F5344CB8AC3E}">
        <p14:creationId xmlns:p14="http://schemas.microsoft.com/office/powerpoint/2010/main" val="144507167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9659EE-4827-4403-835F-70979E530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71500"/>
            <a:ext cx="1095375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73A63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173A63"/>
                </a:solidFill>
                <a:latin typeface="Georgia"/>
                <a:ea typeface="Georgia"/>
                <a:cs typeface="Georgia"/>
              </a:rPr>
              <a:t>Warning needs an auditable chain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10A8F4-CB42-489C-8304-78BB3BDD0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143125"/>
            <a:ext cx="10896600" cy="2124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173A63"/>
                </a:solidFill>
                <a:latin typeface="Georgia"/>
                <a:ea typeface="Georgia"/>
                <a:cs typeface="Georgia"/>
              </a:defRPr>
            </a:pPr>
            <a:r>
              <a:rPr sz="3000" b="1">
                <a:solidFill>
                  <a:srgbClr val="173A63"/>
                </a:solidFill>
                <a:latin typeface="Georgia"/>
                <a:ea typeface="Georgia"/>
                <a:cs typeface="Georgia"/>
              </a:rPr>
              <a:t>Detection • Interpretation • Authorisation</a:t>
            </a:r>
          </a:p>
          <a:p xmlns:a="http://schemas.openxmlformats.org/drawingml/2006/main">
            <a:pPr algn="l">
              <a:defRPr sz="3000" b="1">
                <a:solidFill>
                  <a:srgbClr val="173A63"/>
                </a:solidFill>
                <a:latin typeface="Georgia"/>
                <a:ea typeface="Georgia"/>
                <a:cs typeface="Georgia"/>
              </a:defRPr>
            </a:pPr>
            <a:r>
              <a:rPr sz="3000" b="1">
                <a:solidFill>
                  <a:srgbClr val="173A63"/>
                </a:solidFill>
                <a:latin typeface="Georgia"/>
                <a:ea typeface="Georgia"/>
                <a:cs typeface="Georgia"/>
              </a:rPr>
              <a:t>Transmission • Receipt • Protective action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04BC34-9FE2-41A9-837B-D3D9CAB97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4572000"/>
            <a:ext cx="10829925" cy="1400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4A5665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4A5665"/>
                </a:solidFill>
                <a:latin typeface="Segoe UI"/>
                <a:ea typeface="Segoe UI"/>
                <a:cs typeface="Segoe UI"/>
              </a:rPr>
              <a:t>Record the time and owner of each step.</a:t>
            </a:r>
          </a:p>
          <a:p xmlns:a="http://schemas.openxmlformats.org/drawingml/2006/main">
            <a:pPr algn="l">
              <a:defRPr sz="2025" b="0">
                <a:solidFill>
                  <a:srgbClr val="4A5665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4A5665"/>
                </a:solidFill>
                <a:latin typeface="Segoe UI"/>
                <a:ea typeface="Segoe UI"/>
                <a:cs typeface="Segoe UI"/>
              </a:rPr>
              <a:t>Test loss of a station, power or communications.</a:t>
            </a:r>
          </a:p>
          <a:p xmlns:a="http://schemas.openxmlformats.org/drawingml/2006/main">
            <a:pPr algn="l">
              <a:defRPr sz="2025" b="0">
                <a:solidFill>
                  <a:srgbClr val="4A5665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4A5665"/>
                </a:solidFill>
                <a:latin typeface="Segoe UI"/>
                <a:ea typeface="Segoe UI"/>
                <a:cs typeface="Segoe UI"/>
              </a:rPr>
              <a:t>Verify that people can act on the message.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CB5B87-A4A0-4EFB-889D-3C5CCEC33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29325"/>
            <a:ext cx="108585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A5665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4A5665"/>
                </a:solidFill>
                <a:latin typeface="Segoe UI"/>
                <a:ea typeface="Segoe UI"/>
                <a:cs typeface="Segoe UI"/>
              </a:rPr>
              <a:t>Proposed review method. No claim that a particular warning would have prevented this disaster.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95C8F2-96D9-4111-99E2-2E928646D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10096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665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4A5665"/>
                </a:solidFill>
                <a:latin typeface="Segoe UI"/>
                <a:ea typeface="Segoe UI"/>
                <a:cs typeface="Segoe UI"/>
              </a:rPr>
              <a:t>MastermindStack / Rasuwa design example / sources reviewed 10 September 2026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477693-1EE1-4574-9BCB-3A9DF1561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666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4A5665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4A5665"/>
                </a:solidFill>
                <a:latin typeface="Segoe UI"/>
                <a:ea typeface="Segoe UI"/>
                <a:cs typeface="Segoe UI"/>
              </a:rPr>
              <a:t>9 / 14</a:t>
            </a:r>
          </a:p>
        </p:txBody>
      </p:sp>
    </p:spTree>
    <p:extLst>
      <p:ext uri="{BB962C8B-B14F-4D97-AF65-F5344CB8AC3E}">
        <p14:creationId xmlns:p14="http://schemas.microsoft.com/office/powerpoint/2010/main" val="188562040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E92958-8717-448A-B120-BAE4E7C2A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71500"/>
            <a:ext cx="1095375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73A63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173A63"/>
                </a:solidFill>
                <a:latin typeface="Georgia"/>
                <a:ea typeface="Georgia"/>
                <a:cs typeface="Georgia"/>
              </a:rPr>
              <a:t>Recovery depends on essential services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A6CEAD-E3D7-4A02-A078-DDBC5274E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28850"/>
            <a:ext cx="520065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4875" b="1">
                <a:solidFill>
                  <a:srgbClr val="2867A0"/>
                </a:solidFill>
                <a:latin typeface="Georgia"/>
                <a:ea typeface="Georgia"/>
                <a:cs typeface="Georgia"/>
              </a:defRPr>
            </a:pPr>
            <a:r>
              <a:rPr sz="4875" b="1">
                <a:solidFill>
                  <a:srgbClr val="2867A0"/>
                </a:solidFill>
                <a:latin typeface="Georgia"/>
                <a:ea typeface="Georgia"/>
                <a:cs typeface="Georgia"/>
              </a:rPr>
              <a:t>50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063300-CA41-4C68-984B-3D65DF57C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0"/>
            <a:ext cx="48768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73A63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173A63"/>
                </a:solidFill>
                <a:latin typeface="Segoe UI"/>
                <a:ea typeface="Segoe UI"/>
                <a:cs typeface="Segoe UI"/>
              </a:rPr>
              <a:t>water systems damaged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707046-9DFC-4797-9BA0-E2CBB939E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228850"/>
            <a:ext cx="520065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4875" b="1">
                <a:solidFill>
                  <a:srgbClr val="2867A0"/>
                </a:solidFill>
                <a:latin typeface="Georgia"/>
                <a:ea typeface="Georgia"/>
                <a:cs typeface="Georgia"/>
              </a:defRPr>
            </a:pPr>
            <a:r>
              <a:rPr sz="4875" b="1">
                <a:solidFill>
                  <a:srgbClr val="2867A0"/>
                </a:solidFill>
                <a:latin typeface="Georgia"/>
                <a:ea typeface="Georgia"/>
                <a:cs typeface="Georgia"/>
              </a:rPr>
              <a:t>At least 20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3B3AB1-F8D9-4993-82F0-B05628CDB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429000"/>
            <a:ext cx="48768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73A63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173A63"/>
                </a:solidFill>
                <a:latin typeface="Segoe UI"/>
                <a:ea typeface="Segoe UI"/>
                <a:cs typeface="Segoe UI"/>
              </a:rPr>
              <a:t>schools damaged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E17C62-F11D-49DC-AF46-E554595F2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29325"/>
            <a:ext cx="108585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A5665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4A5665"/>
                </a:solidFill>
                <a:latin typeface="Segoe UI"/>
                <a:ea typeface="Segoe UI"/>
                <a:cs typeface="Segoe UI"/>
              </a:rPr>
              <a:t>UNICEF assessment, 4 September 2026. Damage counts do not measure the number of people served.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4EFFAA-86E5-4C37-80AE-80A9C773D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10096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665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4A5665"/>
                </a:solidFill>
                <a:latin typeface="Segoe UI"/>
                <a:ea typeface="Segoe UI"/>
                <a:cs typeface="Segoe UI"/>
              </a:rPr>
              <a:t>MastermindStack / Rasuwa design example / sources reviewed 10 September 2026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34A989-4DDF-4858-BE72-D25EE9D51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666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4A5665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4A5665"/>
                </a:solidFill>
                <a:latin typeface="Segoe UI"/>
                <a:ea typeface="Segoe UI"/>
                <a:cs typeface="Segoe UI"/>
              </a:rPr>
              <a:t>10 / 14</a:t>
            </a:r>
          </a:p>
        </p:txBody>
      </p:sp>
    </p:spTree>
    <p:extLst>
      <p:ext uri="{BB962C8B-B14F-4D97-AF65-F5344CB8AC3E}">
        <p14:creationId xmlns:p14="http://schemas.microsoft.com/office/powerpoint/2010/main" val="38468233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F541F4-2A63-4900-8AEB-A08AB998E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71500"/>
            <a:ext cx="1095375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73A63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173A63"/>
                </a:solidFill>
                <a:latin typeface="Georgia"/>
                <a:ea typeface="Georgia"/>
                <a:cs typeface="Georgia"/>
              </a:rPr>
              <a:t>The source imagery, explained</a:t>
            </a:r>
          </a:p>
        </p:txBody>
      </p:sp>
      <p:pic>
        <p:nvPicPr>
          <p:cNvPr id="9" name="video" descr="EMBEDDED_VIDEO_POSTER">
            <ns0:hlinkClick xmlns:ns0="http://schemas.openxmlformats.org/drawingml/2006/main" action="ppaction://media"/>
          </p:cNvPr>
          <p:cNvPicPr>
            <a:picLocks xmlns:a="http://schemas.openxmlformats.org/drawingml/2006/main" noChangeAspect="1"/>
          </p:cNvPicPr>
          <p:nvPr>
            <ns1:videoFile xmlns:ns1="http://schemas.openxmlformats.org/drawingml/2006/main" xmlns:ns2="http://schemas.openxmlformats.org/officeDocument/2006/relationships" ns2:link="rIdProductionVideo"/>
            <p:extLst>
              <p:ext uri="{DAA4B4D4-6D71-4841-9C94-3DE7FCFB9230}">
                <p14:media xmlns:p14="http://schemas.microsoft.com/office/powerpoint/2010/main" xmlns:ns3="http://schemas.openxmlformats.org/officeDocument/2006/relationships" ns3:embed="rIdProductionMedia"/>
              </p:ext>
            </p:extLst>
          </p:nvPr>
        </p:nvPicPr>
        <p:blipFill>
          <a:blip xmlns:r="http://schemas.openxmlformats.org/officeDocument/2006/relationships" xmlns:a="http://schemas.openxmlformats.org/drawingml/2006/main" r:embed="Ref27d15c535c43d7"/>
          <a:stretch xmlns:a="http://schemas.openxmlformats.org/drawingml/2006/main"/>
        </p:blipFill>
        <p:spPr>
          <a:xfrm xmlns:a="http://schemas.openxmlformats.org/drawingml/2006/main">
            <a:off x="4857750" y="2047875"/>
            <a:ext cx="6705600" cy="37719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7CBFFE-E5A4-477D-8209-833F7A9A6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143125"/>
            <a:ext cx="3810000" cy="1819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173A63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73A63"/>
                </a:solidFill>
                <a:latin typeface="Segoe UI"/>
                <a:ea typeface="Segoe UI"/>
                <a:cs typeface="Segoe UI"/>
              </a:rPr>
              <a:t>One-minute original editorial sequence</a:t>
            </a:r>
          </a:p>
          <a:p xmlns:a="http://schemas.openxmlformats.org/drawingml/2006/main">
            <a:pPr algn="l">
              <a:defRPr sz="2175" b="0">
                <a:solidFill>
                  <a:srgbClr val="173A63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73A63"/>
                </a:solidFill>
                <a:latin typeface="Segoe UI"/>
                <a:ea typeface="Segoe UI"/>
                <a:cs typeface="Segoe UI"/>
              </a:rPr>
              <a:t>Satellite observations, map and evidence limits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444286-B310-4E49-A087-B8E2D721D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0"/>
            <a:ext cx="3724275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2867A0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2867A0"/>
                </a:solidFill>
                <a:latin typeface="Segoe UI"/>
                <a:ea typeface="Segoe UI"/>
                <a:cs typeface="Segoe UI"/>
              </a:rPr>
              <a:t>Select the image to play the video.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B5C43B-CE94-4F71-92D4-948FD44A4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29325"/>
            <a:ext cx="108585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A5665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4A5665"/>
                </a:solidFill>
                <a:latin typeface="Segoe UI"/>
                <a:ea typeface="Segoe UI"/>
                <a:cs typeface="Segoe UI"/>
              </a:rPr>
              <a:t>Embedded MP4 • Captioned • Silent by design • Still-image sequence, not footage of the disaster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623CD6-29F5-4716-B9DD-0C14EA09E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10096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665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4A5665"/>
                </a:solidFill>
                <a:latin typeface="Segoe UI"/>
                <a:ea typeface="Segoe UI"/>
                <a:cs typeface="Segoe UI"/>
              </a:rPr>
              <a:t>MastermindStack / Rasuwa design example / sources reviewed 10 September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2604B8-C281-4ED1-99FE-875018D85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666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4A5665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4A5665"/>
                </a:solidFill>
                <a:latin typeface="Segoe UI"/>
                <a:ea typeface="Segoe UI"/>
                <a:cs typeface="Segoe UI"/>
              </a:rPr>
              <a:t>11 / 14</a:t>
            </a:r>
          </a:p>
        </p:txBody>
      </p:sp>
    </p:spTree>
    <p:extLst>
      <p:ext uri="{BB962C8B-B14F-4D97-AF65-F5344CB8AC3E}">
        <p14:creationId xmlns:p14="http://schemas.microsoft.com/office/powerpoint/2010/main" val="674956189"/>
      </p:ext>
    </p:extLst>
  </p:cSld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318D9D-6114-4040-BFD1-8014A5C93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71500"/>
            <a:ext cx="1095375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73A63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173A63"/>
                </a:solidFill>
                <a:latin typeface="Georgia"/>
                <a:ea typeface="Georgia"/>
                <a:cs typeface="Georgia"/>
              </a:rPr>
              <a:t>Expert perspectives in their original players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0FA79E-0FBD-4C72-9F27-364C87BF2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52625"/>
            <a:ext cx="108966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173A63"/>
                </a:solidFill>
                <a:latin typeface="Segoe UI"/>
                <a:ea typeface="Segoe UI"/>
                <a:cs typeface="Segoe UI"/>
              </a:defRPr>
            </a:pPr>
            <a:r>
              <a:rPr sz="2325" b="1">
                <a:solidFill>
                  <a:srgbClr val="173A63"/>
                </a:solidFill>
                <a:latin typeface="Segoe UI"/>
                <a:ea typeface="Segoe UI"/>
                <a:cs typeface="Segoe UI"/>
              </a:rPr>
              <a:t>Deccan Herald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04ED1F-864E-4EEA-9A8A-1D35D949C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800350"/>
            <a:ext cx="10810875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2867A0"/>
                </a:solidFill>
                <a:latin typeface="Segoe UI"/>
                <a:ea typeface="Segoe UI"/>
                <a:cs typeface="Segoe UI"/>
              </a:defRPr>
            </a:pPr>
            <a:r>
              <a:rPr u="sng">
                <a:solidFill>
                  <a:srgbClr val="2867A0"/>
                </a:solidFill>
                <a:hlinkClick xmlns:r="http://schemas.openxmlformats.org/officeDocument/2006/relationships" r:id="R4b9b75d91c414125"/>
              </a:rPr>
              <a:t>Interview with ICIMOD's Saswata Sanyal
Open the official YouTube player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54F854-BCBB-44A0-9D53-E40C47BAE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971925"/>
            <a:ext cx="108966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173A63"/>
                </a:solidFill>
                <a:latin typeface="Segoe UI"/>
                <a:ea typeface="Segoe UI"/>
                <a:cs typeface="Segoe UI"/>
              </a:defRPr>
            </a:pPr>
            <a:r>
              <a:rPr sz="2325" b="1">
                <a:solidFill>
                  <a:srgbClr val="173A63"/>
                </a:solidFill>
                <a:latin typeface="Segoe UI"/>
                <a:ea typeface="Segoe UI"/>
                <a:cs typeface="Segoe UI"/>
              </a:rPr>
              <a:t>Al Jazeera • Inside Story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2D4938-18C7-4F64-8B9E-5FC8BE4A0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4819650"/>
            <a:ext cx="10810875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2867A0"/>
                </a:solidFill>
                <a:latin typeface="Segoe UI"/>
                <a:ea typeface="Segoe UI"/>
                <a:cs typeface="Segoe UI"/>
              </a:defRPr>
            </a:pPr>
            <a:r>
              <a:rPr u="sng">
                <a:solidFill>
                  <a:srgbClr val="2867A0"/>
                </a:solidFill>
                <a:hlinkClick xmlns:r="http://schemas.openxmlformats.org/officeDocument/2006/relationships" r:id="R0b6652fcb9594d01"/>
              </a:rPr>
              <a:t>Programme published 28 August 2026
Open the official 27:52 programme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20894A-A8CA-4EBA-96E5-C963DACC8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29325"/>
            <a:ext cx="108585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A5665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4A5665"/>
                </a:solidFill>
                <a:latin typeface="Segoe UI"/>
                <a:ea typeface="Segoe UI"/>
                <a:cs typeface="Segoe UI"/>
              </a:rPr>
              <a:t>Internet required. Early interviews are context; the dated primary assessments govern this briefing.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15EE44-8D04-4B77-9F1C-A01843590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10096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665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4A5665"/>
                </a:solidFill>
                <a:latin typeface="Segoe UI"/>
                <a:ea typeface="Segoe UI"/>
                <a:cs typeface="Segoe UI"/>
              </a:rPr>
              <a:t>MastermindStack / Rasuwa design example / sources reviewed 10 September 2026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0ABB5B-F3BA-4EC4-A0C6-E0E6E056C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666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4A5665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4A5665"/>
                </a:solidFill>
                <a:latin typeface="Segoe UI"/>
                <a:ea typeface="Segoe UI"/>
                <a:cs typeface="Segoe UI"/>
              </a:rPr>
              <a:t>12 / 14</a:t>
            </a:r>
          </a:p>
        </p:txBody>
      </p:sp>
    </p:spTree>
    <p:extLst>
      <p:ext uri="{BB962C8B-B14F-4D97-AF65-F5344CB8AC3E}">
        <p14:creationId xmlns:p14="http://schemas.microsoft.com/office/powerpoint/2010/main" val="21274480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2BC75C-B996-404C-8A1B-6E2A1C6E7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71500"/>
            <a:ext cx="1095375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73A63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173A63"/>
                </a:solidFill>
                <a:latin typeface="Georgia"/>
                <a:ea typeface="Georgia"/>
                <a:cs typeface="Georgia"/>
              </a:rPr>
              <a:t>Three decisions for a technical review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AFA37F-B780-4425-8A1C-9FF01D8B3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143125"/>
            <a:ext cx="10896600" cy="2124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173A63"/>
                </a:solidFill>
                <a:latin typeface="Georgia"/>
                <a:ea typeface="Georgia"/>
                <a:cs typeface="Georgia"/>
              </a:defRPr>
            </a:pPr>
            <a:r>
              <a:rPr sz="3000" b="1">
                <a:solidFill>
                  <a:srgbClr val="173A63"/>
                </a:solidFill>
                <a:latin typeface="Georgia"/>
                <a:ea typeface="Georgia"/>
                <a:cs typeface="Georgia"/>
              </a:rPr>
              <a:t>Preserve competing source hypotheses.</a:t>
            </a:r>
          </a:p>
          <a:p xmlns:a="http://schemas.openxmlformats.org/drawingml/2006/main">
            <a:pPr algn="l">
              <a:defRPr sz="3000" b="1">
                <a:solidFill>
                  <a:srgbClr val="173A63"/>
                </a:solidFill>
                <a:latin typeface="Georgia"/>
                <a:ea typeface="Georgia"/>
                <a:cs typeface="Georgia"/>
              </a:defRPr>
            </a:pPr>
            <a:r>
              <a:rPr sz="3000" b="1">
                <a:solidFill>
                  <a:srgbClr val="173A63"/>
                </a:solidFill>
                <a:latin typeface="Georgia"/>
                <a:ea typeface="Georgia"/>
                <a:cs typeface="Georgia"/>
              </a:rPr>
              <a:t>Test infrastructure dependencies together.</a:t>
            </a:r>
          </a:p>
          <a:p xmlns:a="http://schemas.openxmlformats.org/drawingml/2006/main">
            <a:pPr algn="l">
              <a:defRPr sz="3000" b="1">
                <a:solidFill>
                  <a:srgbClr val="173A63"/>
                </a:solidFill>
                <a:latin typeface="Georgia"/>
                <a:ea typeface="Georgia"/>
                <a:cs typeface="Georgia"/>
              </a:defRPr>
            </a:pPr>
            <a:r>
              <a:rPr sz="3000" b="1">
                <a:solidFill>
                  <a:srgbClr val="173A63"/>
                </a:solidFill>
                <a:latin typeface="Georgia"/>
                <a:ea typeface="Georgia"/>
                <a:cs typeface="Georgia"/>
              </a:rPr>
              <a:t>Demonstrate the full warning chain.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319EAE-186D-457A-9758-C7655E225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4572000"/>
            <a:ext cx="10829925" cy="1400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4A5665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4A5665"/>
                </a:solidFill>
                <a:latin typeface="Segoe UI"/>
                <a:ea typeface="Segoe UI"/>
                <a:cs typeface="Segoe UI"/>
              </a:rPr>
              <a:t>Recovery priorities should name the service restored,</a:t>
            </a:r>
          </a:p>
          <a:p xmlns:a="http://schemas.openxmlformats.org/drawingml/2006/main">
            <a:pPr algn="l">
              <a:defRPr sz="2025" b="0">
                <a:solidFill>
                  <a:srgbClr val="4A5665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4A5665"/>
                </a:solidFill>
                <a:latin typeface="Segoe UI"/>
                <a:ea typeface="Segoe UI"/>
                <a:cs typeface="Segoe UI"/>
              </a:rPr>
              <a:t>the people reached and the residual hazard.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529BD1-3E85-42C4-AA8C-1DA894730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29325"/>
            <a:ext cx="108585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A5665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4A5665"/>
                </a:solidFill>
                <a:latin typeface="Segoe UI"/>
                <a:ea typeface="Segoe UI"/>
                <a:cs typeface="Segoe UI"/>
              </a:rPr>
              <a:t>Engineering synthesis • No event-specific design values or recurrence estimates are proposed.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D14007-737A-4C12-952A-922A67099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10096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665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4A5665"/>
                </a:solidFill>
                <a:latin typeface="Segoe UI"/>
                <a:ea typeface="Segoe UI"/>
                <a:cs typeface="Segoe UI"/>
              </a:rPr>
              <a:t>MastermindStack / Rasuwa design example / sources reviewed 10 September 2026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6AB238-1D87-49CF-9591-A705B2C9A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666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4A5665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4A5665"/>
                </a:solidFill>
                <a:latin typeface="Segoe UI"/>
                <a:ea typeface="Segoe UI"/>
                <a:cs typeface="Segoe UI"/>
              </a:rPr>
              <a:t>13 / 14</a:t>
            </a:r>
          </a:p>
        </p:txBody>
      </p:sp>
    </p:spTree>
    <p:extLst>
      <p:ext uri="{BB962C8B-B14F-4D97-AF65-F5344CB8AC3E}">
        <p14:creationId xmlns:p14="http://schemas.microsoft.com/office/powerpoint/2010/main" val="66713139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B8F979-633E-40E7-8FCB-9CB441696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71500"/>
            <a:ext cx="1095375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73A63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173A63"/>
                </a:solidFill>
                <a:latin typeface="Georgia"/>
                <a:ea typeface="Georgia"/>
                <a:cs typeface="Georgia"/>
              </a:rPr>
              <a:t>Sources and publication record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78811B-E176-4547-B522-D43D7DF2B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52625"/>
            <a:ext cx="10896600" cy="270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73A63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173A63"/>
                </a:solidFill>
                <a:latin typeface="Segoe UI"/>
                <a:ea typeface="Segoe UI"/>
                <a:cs typeface="Segoe UI"/>
              </a:rPr>
              <a:t>USGS • Event findings, 28 August; response map, 27 August</a:t>
            </a:r>
          </a:p>
          <a:p xmlns:a="http://schemas.openxmlformats.org/drawingml/2006/main">
            <a:pPr algn="l">
              <a:defRPr sz="2100" b="0">
                <a:solidFill>
                  <a:srgbClr val="173A63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173A63"/>
                </a:solidFill>
                <a:latin typeface="Segoe UI"/>
                <a:ea typeface="Segoe UI"/>
                <a:cs typeface="Segoe UI"/>
              </a:rPr>
              <a:t>ICIMOD • Advisory, 26–27 August</a:t>
            </a:r>
          </a:p>
          <a:p xmlns:a="http://schemas.openxmlformats.org/drawingml/2006/main">
            <a:pPr algn="l">
              <a:defRPr sz="2100" b="0">
                <a:solidFill>
                  <a:srgbClr val="173A63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173A63"/>
                </a:solidFill>
                <a:latin typeface="Segoe UI"/>
                <a:ea typeface="Segoe UI"/>
                <a:cs typeface="Segoe UI"/>
              </a:rPr>
              <a:t>ESA • Satellite comparison, published 31 August</a:t>
            </a:r>
          </a:p>
          <a:p xmlns:a="http://schemas.openxmlformats.org/drawingml/2006/main">
            <a:pPr algn="l">
              <a:defRPr sz="2100" b="0">
                <a:solidFill>
                  <a:srgbClr val="173A63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173A63"/>
                </a:solidFill>
                <a:latin typeface="Segoe UI"/>
                <a:ea typeface="Segoe UI"/>
                <a:cs typeface="Segoe UI"/>
              </a:rPr>
              <a:t>Associated Press • Mourning report, 7 September</a:t>
            </a:r>
          </a:p>
          <a:p xmlns:a="http://schemas.openxmlformats.org/drawingml/2006/main">
            <a:pPr algn="l">
              <a:defRPr sz="2100" b="0">
                <a:solidFill>
                  <a:srgbClr val="173A63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173A63"/>
                </a:solidFill>
                <a:latin typeface="Segoe UI"/>
                <a:ea typeface="Segoe UI"/>
                <a:cs typeface="Segoe UI"/>
              </a:rPr>
              <a:t>UNICEF • Situation Report 2, 4 September</a:t>
            </a:r>
          </a:p>
          <a:p xmlns:a="http://schemas.openxmlformats.org/drawingml/2006/main">
            <a:pPr algn="l">
              <a:defRPr sz="2100" b="0">
                <a:solidFill>
                  <a:srgbClr val="173A63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173A63"/>
                </a:solidFill>
                <a:latin typeface="Segoe UI"/>
                <a:ea typeface="Segoe UI"/>
                <a:cs typeface="Segoe UI"/>
              </a:rPr>
              <a:t>WHO • Surveillance report, 9 September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8A93BB-EA59-4D1C-9731-713D16D96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810125"/>
            <a:ext cx="1089660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4A5665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4A5665"/>
                </a:solidFill>
                <a:latin typeface="Segoe UI"/>
                <a:ea typeface="Segoe UI"/>
                <a:cs typeface="Segoe UI"/>
              </a:rPr>
              <a:t>Full URLs and media credits are in the speaker notes and public edition.</a:t>
            </a:r>
          </a:p>
          <a:p xmlns:a="http://schemas.openxmlformats.org/drawingml/2006/main">
            <a:pPr algn="l">
              <a:defRPr sz="1800" b="0">
                <a:solidFill>
                  <a:srgbClr val="4A5665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4A5665"/>
                </a:solidFill>
                <a:latin typeface="Segoe UI"/>
                <a:ea typeface="Segoe UI"/>
                <a:cs typeface="Segoe UI"/>
              </a:rPr>
              <a:t>MastermindStack editorial research • v1.0.0 • 10 September 2026</a:t>
            </a:r>
          </a:p>
          <a:p xmlns:a="http://schemas.openxmlformats.org/drawingml/2006/main">
            <a:pPr algn="l">
              <a:defRPr sz="1800" b="0">
                <a:solidFill>
                  <a:srgbClr val="4A5665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4A5665"/>
                </a:solidFill>
                <a:latin typeface="Segoe UI"/>
                <a:ea typeface="Segoe UI"/>
                <a:cs typeface="Segoe UI"/>
              </a:rPr>
              <a:t>Desk-based analysis; no field investigation or independent peer review.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CEF741-D69D-4555-9D94-9B2C954AA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10096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665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4A5665"/>
                </a:solidFill>
                <a:latin typeface="Segoe UI"/>
                <a:ea typeface="Segoe UI"/>
                <a:cs typeface="Segoe UI"/>
              </a:rPr>
              <a:t>MastermindStack / Rasuwa design example / sources reviewed 10 September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087C39-BE8F-4DCB-A346-E6B5ABE3B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666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4A5665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4A5665"/>
                </a:solidFill>
                <a:latin typeface="Segoe UI"/>
                <a:ea typeface="Segoe UI"/>
                <a:cs typeface="Segoe UI"/>
              </a:rPr>
              <a:t>14 / 14</a:t>
            </a:r>
          </a:p>
        </p:txBody>
      </p:sp>
    </p:spTree>
    <p:extLst>
      <p:ext uri="{BB962C8B-B14F-4D97-AF65-F5344CB8AC3E}">
        <p14:creationId xmlns:p14="http://schemas.microsoft.com/office/powerpoint/2010/main" val="75042382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2026-09-10T14:04:17.5690000Z</dcterms:created>
  <dcterms:modified xsi:type="dcterms:W3CDTF">2026-09-10T14:04:17.5690000Z</dcterms:modified>
</coreProperties>
</file>